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660" r:id="rId3"/>
    <p:sldMasterId id="2147483695" r:id="rId4"/>
  </p:sldMasterIdLst>
  <p:notesMasterIdLst>
    <p:notesMasterId r:id="rId33"/>
  </p:notesMasterIdLst>
  <p:sldIdLst>
    <p:sldId id="3099" r:id="rId5"/>
    <p:sldId id="3096" r:id="rId6"/>
    <p:sldId id="3076" r:id="rId7"/>
    <p:sldId id="524" r:id="rId8"/>
    <p:sldId id="3144" r:id="rId9"/>
    <p:sldId id="3165" r:id="rId10"/>
    <p:sldId id="3177" r:id="rId11"/>
    <p:sldId id="3181" r:id="rId12"/>
    <p:sldId id="3176" r:id="rId13"/>
    <p:sldId id="3182" r:id="rId14"/>
    <p:sldId id="3170" r:id="rId15"/>
    <p:sldId id="3178" r:id="rId16"/>
    <p:sldId id="3169" r:id="rId17"/>
    <p:sldId id="3179" r:id="rId18"/>
    <p:sldId id="1808" r:id="rId19"/>
    <p:sldId id="3107" r:id="rId20"/>
    <p:sldId id="3155" r:id="rId21"/>
    <p:sldId id="3156" r:id="rId22"/>
    <p:sldId id="3158" r:id="rId23"/>
    <p:sldId id="3143" r:id="rId24"/>
    <p:sldId id="3152" r:id="rId25"/>
    <p:sldId id="3160" r:id="rId26"/>
    <p:sldId id="3161" r:id="rId27"/>
    <p:sldId id="3162" r:id="rId28"/>
    <p:sldId id="3164" r:id="rId29"/>
    <p:sldId id="3163" r:id="rId30"/>
    <p:sldId id="3183" r:id="rId31"/>
    <p:sldId id="3184" r:id="rId32"/>
  </p:sldIdLst>
  <p:sldSz cx="12192000" cy="6858000"/>
  <p:notesSz cx="6797675" cy="9926638"/>
  <p:embeddedFontLst>
    <p:embeddedFont>
      <p:font typeface="맑은 고딕" panose="020B0503020000020004" pitchFamily="50" charset="-127"/>
      <p:regular r:id="rId34"/>
      <p:bold r:id="rId35"/>
    </p:embeddedFont>
    <p:embeddedFont>
      <p:font typeface="HY헤드라인M" panose="02030600000101010101" pitchFamily="18" charset="-127"/>
      <p:regular r:id="rId36"/>
    </p:embeddedFont>
    <p:embeddedFont>
      <p:font typeface="경기천년바탕 Regular" panose="02020503020101020101" pitchFamily="18" charset="-127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경기천년제목 Bold" panose="02020803020101020101" pitchFamily="18" charset="-127"/>
      <p:bold r:id="rId42"/>
    </p:embeddedFont>
    <p:embeddedFont>
      <p:font typeface="경기천년제목 Medium" panose="02020603020101020101" pitchFamily="18" charset="-127"/>
      <p:regular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경기천년바탕 Bold" panose="02020803020101020101" pitchFamily="18" charset="-127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11" orient="horz" pos="1797" userDrawn="1">
          <p15:clr>
            <a:srgbClr val="A4A3A4"/>
          </p15:clr>
        </p15:guide>
        <p15:guide id="12" pos="267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7" orient="horz" pos="3793" userDrawn="1">
          <p15:clr>
            <a:srgbClr val="A4A3A4"/>
          </p15:clr>
        </p15:guide>
        <p15:guide id="18" orient="horz" pos="2750" userDrawn="1">
          <p15:clr>
            <a:srgbClr val="A4A3A4"/>
          </p15:clr>
        </p15:guide>
        <p15:guide id="19" pos="3840" userDrawn="1">
          <p15:clr>
            <a:srgbClr val="A4A3A4"/>
          </p15:clr>
        </p15:guide>
        <p15:guide id="20" orient="horz" pos="1117" userDrawn="1">
          <p15:clr>
            <a:srgbClr val="A4A3A4"/>
          </p15:clr>
        </p15:guide>
        <p15:guide id="21" orient="horz" pos="1344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EF8E8"/>
    <a:srgbClr val="003300"/>
    <a:srgbClr val="AF841A"/>
    <a:srgbClr val="EED18A"/>
    <a:srgbClr val="31859C"/>
    <a:srgbClr val="0000FF"/>
    <a:srgbClr val="0051A3"/>
    <a:srgbClr val="C66F97"/>
    <a:srgbClr val="93C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05" autoAdjust="0"/>
    <p:restoredTop sz="93848" autoAdjust="0"/>
  </p:normalViewPr>
  <p:slideViewPr>
    <p:cSldViewPr>
      <p:cViewPr varScale="1">
        <p:scale>
          <a:sx n="79" d="100"/>
          <a:sy n="79" d="100"/>
        </p:scale>
        <p:origin x="490" y="43"/>
      </p:cViewPr>
      <p:guideLst>
        <p:guide pos="7413"/>
        <p:guide orient="horz" pos="4065"/>
        <p:guide orient="horz" pos="1797"/>
        <p:guide pos="267"/>
        <p:guide orient="horz"/>
        <p:guide orient="horz" pos="210"/>
        <p:guide orient="horz" pos="3793"/>
        <p:guide orient="horz" pos="2750"/>
        <p:guide pos="3840"/>
        <p:guide orient="horz" pos="1117"/>
        <p:guide orient="horz" pos="134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54" y="-84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094" y="1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/>
          <a:lstStyle>
            <a:lvl1pPr algn="r">
              <a:defRPr sz="1100"/>
            </a:lvl1pPr>
          </a:lstStyle>
          <a:p>
            <a:fld id="{62BB249C-10E6-41D2-AFD6-3ADFC5B433E3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3" tIns="44096" rIns="88193" bIns="4409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60" y="4777782"/>
            <a:ext cx="5439356" cy="3907834"/>
          </a:xfrm>
          <a:prstGeom prst="rect">
            <a:avLst/>
          </a:prstGeom>
        </p:spPr>
        <p:txBody>
          <a:bodyPr vert="horz" lIns="88193" tIns="44096" rIns="88193" bIns="44096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307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 anchor="b"/>
          <a:lstStyle>
            <a:lvl1pPr algn="l">
              <a:defRPr sz="11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094" y="9429307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 anchor="b"/>
          <a:lstStyle>
            <a:lvl1pPr algn="r">
              <a:defRPr sz="1100"/>
            </a:lvl1pPr>
          </a:lstStyle>
          <a:p>
            <a:fld id="{68876036-9D35-4423-AC6F-AE3F77E8669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8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바이든 대통령은 선거공약으로 민주주의 회복과 인권 강화</a:t>
            </a:r>
            <a:r>
              <a:rPr lang="en-US" altLang="ko-KR" dirty="0"/>
              <a:t>, </a:t>
            </a:r>
            <a:r>
              <a:rPr lang="ko-KR" altLang="en-US" dirty="0"/>
              <a:t>기후변화 적극 대응과 청정에너지 확대</a:t>
            </a:r>
            <a:r>
              <a:rPr lang="en-US" altLang="ko-KR" dirty="0"/>
              <a:t>, </a:t>
            </a:r>
            <a:r>
              <a:rPr lang="ko-KR" altLang="en-US" dirty="0"/>
              <a:t>재정지출 확대와 부자 증세</a:t>
            </a:r>
            <a:r>
              <a:rPr lang="en-US" altLang="ko-KR" dirty="0"/>
              <a:t>, </a:t>
            </a:r>
            <a:r>
              <a:rPr lang="ko-KR" altLang="en-US" dirty="0"/>
              <a:t>디지털 혁신과 불평등 해소</a:t>
            </a:r>
            <a:r>
              <a:rPr lang="en-US" altLang="ko-KR" dirty="0"/>
              <a:t>, </a:t>
            </a:r>
            <a:r>
              <a:rPr lang="ko-KR" altLang="en-US" dirty="0"/>
              <a:t>지역사회 발전</a:t>
            </a:r>
            <a:r>
              <a:rPr lang="en-US" altLang="ko-KR" dirty="0"/>
              <a:t>, </a:t>
            </a:r>
            <a:r>
              <a:rPr lang="ko-KR" altLang="en-US" dirty="0"/>
              <a:t>교육 불평등 해소</a:t>
            </a:r>
            <a:r>
              <a:rPr lang="en-US" altLang="ko-KR" dirty="0"/>
              <a:t>, </a:t>
            </a:r>
            <a:r>
              <a:rPr lang="ko-KR" altLang="en-US" dirty="0"/>
              <a:t>다양성 확대와 평등 실현</a:t>
            </a:r>
            <a:r>
              <a:rPr lang="en-US" altLang="ko-KR" dirty="0"/>
              <a:t>, </a:t>
            </a:r>
            <a:r>
              <a:rPr lang="ko-KR" altLang="en-US" dirty="0"/>
              <a:t>기업투명성과 기업 책임의 확대 등을 강조하며 집권하였다</a:t>
            </a:r>
            <a:r>
              <a:rPr lang="en-US" altLang="ko-KR" dirty="0"/>
              <a:t>. </a:t>
            </a:r>
            <a:r>
              <a:rPr lang="ko-KR" altLang="en-US" dirty="0"/>
              <a:t>그가 내세운 공약과 이에 근거하 여 현재 펼치는 국가적 정책들은 미국 내 </a:t>
            </a:r>
            <a:r>
              <a:rPr lang="en-US" altLang="ko-KR" dirty="0"/>
              <a:t>ESG </a:t>
            </a:r>
            <a:r>
              <a:rPr lang="ko-KR" altLang="en-US" dirty="0"/>
              <a:t>확산에 크게 기여하는 것으로 평가된다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97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0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「</a:t>
            </a:r>
            <a:r>
              <a:rPr lang="en-US" altLang="ko-KR" dirty="0"/>
              <a:t>ESG </a:t>
            </a:r>
            <a:r>
              <a:rPr lang="ko-KR" altLang="en-US" dirty="0"/>
              <a:t>공시 및 단순화법</a:t>
            </a:r>
            <a:r>
              <a:rPr lang="en-US" altLang="ko-KR" dirty="0"/>
              <a:t>(The ESG Disclosure and Simplification Act)</a:t>
            </a:r>
            <a:r>
              <a:rPr lang="ko-KR" altLang="en-US" dirty="0"/>
              <a:t>」은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 미국 하원에서 </a:t>
            </a:r>
            <a:r>
              <a:rPr lang="en-US" altLang="ko-KR" dirty="0"/>
              <a:t>215 </a:t>
            </a:r>
            <a:r>
              <a:rPr lang="ko-KR" altLang="en-US" dirty="0"/>
              <a:t>대 </a:t>
            </a:r>
            <a:r>
              <a:rPr lang="en-US" altLang="ko-KR" dirty="0"/>
              <a:t>214</a:t>
            </a:r>
            <a:r>
              <a:rPr lang="ko-KR" altLang="en-US" dirty="0"/>
              <a:t>의 </a:t>
            </a:r>
            <a:r>
              <a:rPr lang="en-US" altLang="ko-KR" dirty="0"/>
              <a:t>1</a:t>
            </a:r>
            <a:r>
              <a:rPr lang="ko-KR" altLang="en-US" dirty="0"/>
              <a:t>표 차이로 근소하게 통과되었다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미국의 공시 규제와 관련하여 주목해야 할 점은 기후공시 또는 </a:t>
            </a:r>
            <a:r>
              <a:rPr lang="en-US" altLang="ko-KR" dirty="0"/>
              <a:t>ESG </a:t>
            </a:r>
            <a:r>
              <a:rPr lang="ko-KR" altLang="en-US" dirty="0"/>
              <a:t>공시의 표준</a:t>
            </a:r>
            <a:r>
              <a:rPr lang="en-US" altLang="ko-KR" dirty="0"/>
              <a:t>(</a:t>
            </a:r>
            <a:r>
              <a:rPr lang="ko-KR" altLang="en-US" dirty="0"/>
              <a:t>프레임워크</a:t>
            </a:r>
            <a:r>
              <a:rPr lang="en-US" altLang="ko-KR" dirty="0"/>
              <a:t>)</a:t>
            </a:r>
            <a:r>
              <a:rPr lang="ko-KR" altLang="en-US" dirty="0"/>
              <a:t>을 어떻게 정할지에 대한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212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탄소배출 목표를 위반한 기업은 사회적 신용등급이 낮게 되어 징벌적 조치나 경 영상 제재를 받게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89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132">
              <a:defRPr/>
            </a:pPr>
            <a:r>
              <a:rPr lang="ko-KR" altLang="en-US" dirty="0"/>
              <a:t>기업들은 자신이 생성한 이 지표를 탄소중립 목표달성을 위한 프로젝트에 적용함으로써 </a:t>
            </a:r>
            <a:r>
              <a:rPr lang="en-US" altLang="ko-KR" dirty="0"/>
              <a:t>ESG </a:t>
            </a:r>
            <a:r>
              <a:rPr lang="ko-KR" altLang="en-US" dirty="0"/>
              <a:t>관련 규칙형성 주도형 시장의 창출을 주도하고 탄소중립 실현을 수반하는 신기술 시장개척을 위한 전략적 정보로 활용할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54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50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7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0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39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8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 dirty="0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0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9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35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339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17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45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72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510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045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25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130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0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 dirty="0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 dirty="0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04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376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3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42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385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3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39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419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640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810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55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55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282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754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431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319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3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978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16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5877" y="365125"/>
            <a:ext cx="2627924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001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77328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839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38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4708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412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9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630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74359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206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52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4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10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90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5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7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52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559CE-562C-4B38-9876-AF1025870838}"/>
              </a:ext>
            </a:extLst>
          </p:cNvPr>
          <p:cNvSpPr/>
          <p:nvPr userDrawn="1"/>
        </p:nvSpPr>
        <p:spPr>
          <a:xfrm>
            <a:off x="0" y="179946"/>
            <a:ext cx="12192000" cy="7753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12192000" cy="1679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423984" cy="16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76520" y="26064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endParaRPr lang="ko-KR" altLang="en-US" sz="1500" b="1" spc="-185" dirty="0">
              <a:solidFill>
                <a:srgbClr val="0033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874"/>
            <a:ext cx="12192000" cy="6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  <p:sldLayoutId id="2147483678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12192000" cy="167951"/>
            <a:chOff x="1" y="0"/>
            <a:chExt cx="9906000" cy="81046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9906000" cy="81046"/>
            </a:xfrm>
            <a:prstGeom prst="rect">
              <a:avLst/>
            </a:prstGeom>
            <a:solidFill>
              <a:srgbClr val="55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 dirty="0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" y="0"/>
              <a:ext cx="344487" cy="81046"/>
            </a:xfrm>
            <a:prstGeom prst="rect">
              <a:avLst/>
            </a:prstGeom>
            <a:solidFill>
              <a:srgbClr val="0B5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 dirty="0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43382" y="227068"/>
            <a:ext cx="2924633" cy="291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292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경기관광축제 육성 및 지원제도 개선방안 수립용역</a:t>
            </a:r>
          </a:p>
        </p:txBody>
      </p:sp>
    </p:spTree>
    <p:extLst>
      <p:ext uri="{BB962C8B-B14F-4D97-AF65-F5344CB8AC3E}">
        <p14:creationId xmlns:p14="http://schemas.microsoft.com/office/powerpoint/2010/main" val="9711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44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SG란 무엇이며, 왜 중요할까? - magazine why esg is important 02">
            <a:extLst>
              <a:ext uri="{FF2B5EF4-FFF2-40B4-BE49-F238E27FC236}">
                <a16:creationId xmlns:a16="http://schemas.microsoft.com/office/drawing/2014/main" id="{1F48F722-D789-44EB-8D8B-63DB54C83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4218"/>
          <a:stretch/>
        </p:blipFill>
        <p:spPr bwMode="auto">
          <a:xfrm>
            <a:off x="10885" y="0"/>
            <a:ext cx="12209705" cy="6858000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B6287-7E88-4FEB-BDC6-D39D8B42D725}"/>
              </a:ext>
            </a:extLst>
          </p:cNvPr>
          <p:cNvSpPr/>
          <p:nvPr/>
        </p:nvSpPr>
        <p:spPr>
          <a:xfrm>
            <a:off x="263352" y="200394"/>
            <a:ext cx="119373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콘텐츠는 </a:t>
            </a:r>
            <a:r>
              <a:rPr lang="en-US" altLang="ko-KR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 전문대학 혁신사업에 의하여 개발되었음</a:t>
            </a:r>
            <a:endParaRPr lang="en-US" altLang="ko-KR" sz="17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91" y="1772816"/>
            <a:ext cx="12217399" cy="115212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1343" y="19168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4800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 S G</a:t>
            </a:r>
            <a:endParaRPr lang="ko-KR" altLang="en-US" sz="4800" b="1" spc="-185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4680" y="4975402"/>
            <a:ext cx="12217399" cy="97387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7855B-4419-459E-BD40-0C84B9925DC3}"/>
              </a:ext>
            </a:extLst>
          </p:cNvPr>
          <p:cNvSpPr txBox="1"/>
          <p:nvPr/>
        </p:nvSpPr>
        <p:spPr>
          <a:xfrm>
            <a:off x="-96688" y="5061548"/>
            <a:ext cx="12210245" cy="774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215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조동인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>
                <a:solidFill>
                  <a:schemeClr val="bg1"/>
                </a:solidFill>
              </a:rPr>
              <a:t>현승권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인하공업전문대학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56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96490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「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공시 및 단순화법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(The ESG Disclosure and Simplification Act)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」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623392" y="5949280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p98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B5217CD-8C58-4810-6AAA-1932FBCDC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7" y="2098401"/>
            <a:ext cx="10657185" cy="97055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C098682-11F9-B1FE-5D35-F585C3704BEE}"/>
              </a:ext>
            </a:extLst>
          </p:cNvPr>
          <p:cNvSpPr txBox="1"/>
          <p:nvPr/>
        </p:nvSpPr>
        <p:spPr>
          <a:xfrm>
            <a:off x="767407" y="2260514"/>
            <a:ext cx="10513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상장기업들이 서로 다른 기준으로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정보를 자율적으로 공시하던 지금까지 관행에 대한 이해관계자들의 불만을 반영하여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공시 범위의 확대와 의무화를 규정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1C6065AA-EE05-B70E-75A7-99B721463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316"/>
          <a:stretch/>
        </p:blipFill>
        <p:spPr>
          <a:xfrm>
            <a:off x="1631504" y="3245440"/>
            <a:ext cx="9145017" cy="257095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42F567-9B4C-FA84-4D43-EC36FC2749C5}"/>
              </a:ext>
            </a:extLst>
          </p:cNvPr>
          <p:cNvSpPr txBox="1"/>
          <p:nvPr/>
        </p:nvSpPr>
        <p:spPr>
          <a:xfrm>
            <a:off x="1631140" y="3478975"/>
            <a:ext cx="89289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주요 내용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</a:p>
          <a:p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첫째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사업보고서에 기업의 장기적 경영전략과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지표의 관련성에 대한 명확 한 설명을 포함하여야 하며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 관계를 어떤 방식과 절차로 분석하였는지 밝혀야 한다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둘째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사용된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지표의 정의와 측정 기준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지표 값을 공개해야 한다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셋째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정치활동에 대한 보고를 의무화하였으며 정치기부액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기부일자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기부대상 정치인 등의 정보가 포함돼야 한다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넷째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기후위험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임원 급여 인상률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세율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세무행정 관할 별 납부 세금의 비율도 공시해야 한다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4417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 dirty="0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sp>
        <p:nvSpPr>
          <p:cNvPr id="12" name="TextBox 11"/>
          <p:cNvSpPr txBox="1"/>
          <p:nvPr/>
        </p:nvSpPr>
        <p:spPr>
          <a:xfrm>
            <a:off x="5303912" y="2719999"/>
            <a:ext cx="6153983" cy="790705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Ⅱ.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중국</a:t>
            </a:r>
          </a:p>
        </p:txBody>
      </p:sp>
    </p:spTree>
    <p:extLst>
      <p:ext uri="{BB962C8B-B14F-4D97-AF65-F5344CB8AC3E}">
        <p14:creationId xmlns:p14="http://schemas.microsoft.com/office/powerpoint/2010/main" val="377192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중국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7128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국가 차원의 사회신용평가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(social credit scoring)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시스템</a:t>
            </a:r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6BFB1BB3-D6AF-19D3-851C-98BB700B3AAD}"/>
              </a:ext>
            </a:extLst>
          </p:cNvPr>
          <p:cNvSpPr/>
          <p:nvPr/>
        </p:nvSpPr>
        <p:spPr>
          <a:xfrm>
            <a:off x="3475869" y="4004305"/>
            <a:ext cx="914400" cy="914400"/>
          </a:xfrm>
          <a:prstGeom prst="ellipse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3AD33DAB-7F79-4C35-4A43-58E826EE6B68}"/>
              </a:ext>
            </a:extLst>
          </p:cNvPr>
          <p:cNvSpPr/>
          <p:nvPr/>
        </p:nvSpPr>
        <p:spPr>
          <a:xfrm>
            <a:off x="5844169" y="3010490"/>
            <a:ext cx="914400" cy="914400"/>
          </a:xfrm>
          <a:prstGeom prst="ellipse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4BDF2820-DAA8-8937-A6F8-8EC439575D80}"/>
              </a:ext>
            </a:extLst>
          </p:cNvPr>
          <p:cNvSpPr/>
          <p:nvPr/>
        </p:nvSpPr>
        <p:spPr>
          <a:xfrm>
            <a:off x="8212468" y="2087002"/>
            <a:ext cx="914400" cy="914400"/>
          </a:xfrm>
          <a:prstGeom prst="ellipse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16" name="Elbow Connector 7">
            <a:extLst>
              <a:ext uri="{FF2B5EF4-FFF2-40B4-BE49-F238E27FC236}">
                <a16:creationId xmlns:a16="http://schemas.microsoft.com/office/drawing/2014/main" id="{F0C454F2-EF5F-A967-71B7-054B980C0A51}"/>
              </a:ext>
            </a:extLst>
          </p:cNvPr>
          <p:cNvCxnSpPr>
            <a:cxnSpLocks/>
          </p:cNvCxnSpPr>
          <p:nvPr/>
        </p:nvCxnSpPr>
        <p:spPr>
          <a:xfrm flipV="1">
            <a:off x="4390266" y="3951421"/>
            <a:ext cx="1911100" cy="504000"/>
          </a:xfrm>
          <a:prstGeom prst="bentConnector2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</p:cxnSp>
      <p:cxnSp>
        <p:nvCxnSpPr>
          <p:cNvPr id="17" name="Elbow Connector 10">
            <a:extLst>
              <a:ext uri="{FF2B5EF4-FFF2-40B4-BE49-F238E27FC236}">
                <a16:creationId xmlns:a16="http://schemas.microsoft.com/office/drawing/2014/main" id="{4811F0BB-C5AD-BF95-E6C4-92AD408B3DC5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6758569" y="3027778"/>
            <a:ext cx="1911099" cy="504000"/>
          </a:xfrm>
          <a:prstGeom prst="bentConnector2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7AFA41-29A8-9C87-767A-889AF283EF7D}"/>
              </a:ext>
            </a:extLst>
          </p:cNvPr>
          <p:cNvSpPr txBox="1"/>
          <p:nvPr/>
        </p:nvSpPr>
        <p:spPr>
          <a:xfrm>
            <a:off x="4511824" y="4077072"/>
            <a:ext cx="1789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적용법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3ECE0-A9F6-45FA-CD82-ABCF32790AF4}"/>
              </a:ext>
            </a:extLst>
          </p:cNvPr>
          <p:cNvSpPr txBox="1"/>
          <p:nvPr/>
        </p:nvSpPr>
        <p:spPr>
          <a:xfrm>
            <a:off x="4389620" y="4514694"/>
            <a:ext cx="22330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안면인식기술 등을 통해 신원이 파악된 사람들의 활동이 기록되고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, </a:t>
            </a:r>
          </a:p>
          <a:p>
            <a:pPr defTabSz="914377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활동을 통해 계산된 </a:t>
            </a:r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사회신용도가 개인 신용등급과 연계해 저장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됨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  <a:p>
            <a:pPr defTabSz="914377" latinLnBrk="0"/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3FA58-A002-5D52-4A3C-A69A5D9AA76F}"/>
              </a:ext>
            </a:extLst>
          </p:cNvPr>
          <p:cNvSpPr txBox="1"/>
          <p:nvPr/>
        </p:nvSpPr>
        <p:spPr>
          <a:xfrm>
            <a:off x="6870900" y="3088648"/>
            <a:ext cx="1789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예시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846FFD-7CE2-594F-5AA3-A5FE2CEA27B9}"/>
              </a:ext>
            </a:extLst>
          </p:cNvPr>
          <p:cNvSpPr txBox="1"/>
          <p:nvPr/>
        </p:nvSpPr>
        <p:spPr>
          <a:xfrm>
            <a:off x="6775962" y="3549220"/>
            <a:ext cx="22330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신용점수가 높은 사람은 호텔에 체크인할 때 보증금을 지불할 필요가 없고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고속열차를 예약하는 경우에는 우선권이 주어짐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.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A094B-43C7-F997-BC1C-3757E476E735}"/>
              </a:ext>
            </a:extLst>
          </p:cNvPr>
          <p:cNvSpPr txBox="1"/>
          <p:nvPr/>
        </p:nvSpPr>
        <p:spPr>
          <a:xfrm>
            <a:off x="9387089" y="1853387"/>
            <a:ext cx="1789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의의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FF9728-235B-30B9-5C7B-ABD9ADB66554}"/>
              </a:ext>
            </a:extLst>
          </p:cNvPr>
          <p:cNvSpPr txBox="1"/>
          <p:nvPr/>
        </p:nvSpPr>
        <p:spPr>
          <a:xfrm>
            <a:off x="9246413" y="2315408"/>
            <a:ext cx="22330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사회 주의 시장경제체제와 사회지배구조를 개선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하여 혁신을 도모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  <a:p>
            <a:pPr defTabSz="914377" latinLnBrk="0"/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&amp;</a:t>
            </a:r>
          </a:p>
          <a:p>
            <a:pPr defTabSz="914377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국가의 경쟁력을 높여 </a:t>
            </a:r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사회발전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과 </a:t>
            </a:r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경제발전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을 촉진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C36F9A-D56E-3AF2-8BD2-9C12A38CE948}"/>
              </a:ext>
            </a:extLst>
          </p:cNvPr>
          <p:cNvSpPr txBox="1"/>
          <p:nvPr/>
        </p:nvSpPr>
        <p:spPr>
          <a:xfrm>
            <a:off x="1015365" y="2096359"/>
            <a:ext cx="4828804" cy="369332"/>
          </a:xfrm>
          <a:prstGeom prst="rect">
            <a:avLst/>
          </a:prstGeom>
          <a:solidFill>
            <a:srgbClr val="00800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사회신용평가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(Social Credit Scoring)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시스템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70775-BB75-B357-456D-94214D71492D}"/>
              </a:ext>
            </a:extLst>
          </p:cNvPr>
          <p:cNvSpPr txBox="1"/>
          <p:nvPr/>
        </p:nvSpPr>
        <p:spPr>
          <a:xfrm>
            <a:off x="1015364" y="2556482"/>
            <a:ext cx="4000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전 국민과 기업의 사회신용을 개별적으로 평가해 등급을 매기고 이를 경제활동에 반영하고자 하는 정책</a:t>
            </a:r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AAF8C523-9E51-213F-1903-EC74BDA6BAF2}"/>
              </a:ext>
            </a:extLst>
          </p:cNvPr>
          <p:cNvSpPr/>
          <p:nvPr/>
        </p:nvSpPr>
        <p:spPr>
          <a:xfrm>
            <a:off x="1107999" y="4980550"/>
            <a:ext cx="914400" cy="914400"/>
          </a:xfrm>
          <a:prstGeom prst="ellipse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7" name="Elbow Connector 7">
            <a:extLst>
              <a:ext uri="{FF2B5EF4-FFF2-40B4-BE49-F238E27FC236}">
                <a16:creationId xmlns:a16="http://schemas.microsoft.com/office/drawing/2014/main" id="{3CB86F36-E0B6-AEF4-052B-0EABCF92A6AA}"/>
              </a:ext>
            </a:extLst>
          </p:cNvPr>
          <p:cNvCxnSpPr>
            <a:cxnSpLocks/>
          </p:cNvCxnSpPr>
          <p:nvPr/>
        </p:nvCxnSpPr>
        <p:spPr>
          <a:xfrm flipV="1">
            <a:off x="2031191" y="4936294"/>
            <a:ext cx="1911100" cy="504000"/>
          </a:xfrm>
          <a:prstGeom prst="bentConnector2">
            <a:avLst/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463C7B-CE20-EE96-211A-A2E4010E21C9}"/>
              </a:ext>
            </a:extLst>
          </p:cNvPr>
          <p:cNvSpPr txBox="1"/>
          <p:nvPr/>
        </p:nvSpPr>
        <p:spPr>
          <a:xfrm>
            <a:off x="2143954" y="5053316"/>
            <a:ext cx="1789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활용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0C86F6-D763-1F44-8A95-76BDA1B00607}"/>
              </a:ext>
            </a:extLst>
          </p:cNvPr>
          <p:cNvSpPr txBox="1"/>
          <p:nvPr/>
        </p:nvSpPr>
        <p:spPr>
          <a:xfrm>
            <a:off x="2003278" y="5480169"/>
            <a:ext cx="2233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개인의 사회신용정보는 이들이 </a:t>
            </a:r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경제활동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rPr>
              <a:t>을 하는 데 활용</a:t>
            </a:r>
          </a:p>
        </p:txBody>
      </p:sp>
      <p:sp>
        <p:nvSpPr>
          <p:cNvPr id="30" name="Donut 24">
            <a:extLst>
              <a:ext uri="{FF2B5EF4-FFF2-40B4-BE49-F238E27FC236}">
                <a16:creationId xmlns:a16="http://schemas.microsoft.com/office/drawing/2014/main" id="{5F93D679-AC67-137F-1802-018323E4F7FE}"/>
              </a:ext>
            </a:extLst>
          </p:cNvPr>
          <p:cNvSpPr/>
          <p:nvPr/>
        </p:nvSpPr>
        <p:spPr>
          <a:xfrm>
            <a:off x="8454789" y="2319793"/>
            <a:ext cx="448053" cy="45170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22957A10-D66A-82B1-0BF8-7781A0E0708A}"/>
              </a:ext>
            </a:extLst>
          </p:cNvPr>
          <p:cNvSpPr/>
          <p:nvPr/>
        </p:nvSpPr>
        <p:spPr>
          <a:xfrm>
            <a:off x="6027017" y="3278487"/>
            <a:ext cx="550777" cy="354955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:a16="http://schemas.microsoft.com/office/drawing/2014/main" id="{CA248E6D-D518-9D8E-106F-7E4B79BC7324}"/>
              </a:ext>
            </a:extLst>
          </p:cNvPr>
          <p:cNvSpPr>
            <a:spLocks noChangeAspect="1"/>
          </p:cNvSpPr>
          <p:nvPr/>
        </p:nvSpPr>
        <p:spPr>
          <a:xfrm>
            <a:off x="3686383" y="4314232"/>
            <a:ext cx="509776" cy="259333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3" name="자유형 151">
            <a:extLst>
              <a:ext uri="{FF2B5EF4-FFF2-40B4-BE49-F238E27FC236}">
                <a16:creationId xmlns:a16="http://schemas.microsoft.com/office/drawing/2014/main" id="{FF8369D4-97B4-7388-E758-8AC9468FB2FC}"/>
              </a:ext>
            </a:extLst>
          </p:cNvPr>
          <p:cNvSpPr/>
          <p:nvPr/>
        </p:nvSpPr>
        <p:spPr>
          <a:xfrm>
            <a:off x="1337185" y="5218161"/>
            <a:ext cx="418435" cy="439177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4" name="Elbow Connector 13">
            <a:extLst>
              <a:ext uri="{FF2B5EF4-FFF2-40B4-BE49-F238E27FC236}">
                <a16:creationId xmlns:a16="http://schemas.microsoft.com/office/drawing/2014/main" id="{511F7C3E-733B-5391-488A-46F03403D6A4}"/>
              </a:ext>
            </a:extLst>
          </p:cNvPr>
          <p:cNvCxnSpPr>
            <a:cxnSpLocks/>
          </p:cNvCxnSpPr>
          <p:nvPr/>
        </p:nvCxnSpPr>
        <p:spPr>
          <a:xfrm flipV="1">
            <a:off x="9047202" y="751808"/>
            <a:ext cx="2236765" cy="1525064"/>
          </a:xfrm>
          <a:prstGeom prst="bentConnector3">
            <a:avLst>
              <a:gd name="adj1" fmla="val 99375"/>
            </a:avLst>
          </a:prstGeom>
          <a:noFill/>
          <a:ln w="31750" cap="flat" cmpd="sng" algn="ctr">
            <a:solidFill>
              <a:srgbClr val="008000"/>
            </a:solidFill>
            <a:prstDash val="solid"/>
            <a:miter lim="800000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D50FA4-B239-45F0-8EA4-9EDD11D4F09E}"/>
              </a:ext>
            </a:extLst>
          </p:cNvPr>
          <p:cNvSpPr txBox="1"/>
          <p:nvPr/>
        </p:nvSpPr>
        <p:spPr>
          <a:xfrm>
            <a:off x="7149941" y="6088028"/>
            <a:ext cx="4192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p109</a:t>
            </a:r>
          </a:p>
        </p:txBody>
      </p:sp>
    </p:spTree>
    <p:extLst>
      <p:ext uri="{BB962C8B-B14F-4D97-AF65-F5344CB8AC3E}">
        <p14:creationId xmlns:p14="http://schemas.microsoft.com/office/powerpoint/2010/main" val="76081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중국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71287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국가 차원의 사회신용평가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(social credit scoring)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5FEE4-899C-4689-C56F-F4A680965182}"/>
              </a:ext>
            </a:extLst>
          </p:cNvPr>
          <p:cNvSpPr txBox="1"/>
          <p:nvPr/>
        </p:nvSpPr>
        <p:spPr>
          <a:xfrm>
            <a:off x="342612" y="5634002"/>
            <a:ext cx="3888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시사중국어사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네이버 블로그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A6F6D9-E5EB-85D0-87C3-EE298C8A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7" y="2145591"/>
            <a:ext cx="5509350" cy="34480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669C7F-3C7E-0B32-1476-149BC76C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1988840"/>
            <a:ext cx="5946010" cy="450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612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중국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87129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국가 차원의 사회신용평가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(social credit scoring)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시스템과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ESG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경영</a:t>
            </a:r>
            <a:endParaRPr lang="en-US" altLang="ko-KR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1" name="갈매기형 수장 5">
            <a:extLst>
              <a:ext uri="{FF2B5EF4-FFF2-40B4-BE49-F238E27FC236}">
                <a16:creationId xmlns:a16="http://schemas.microsoft.com/office/drawing/2014/main" id="{63974D76-7205-E462-01F7-A37913F53E2E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2" name="갈매기형 수장 4">
            <a:extLst>
              <a:ext uri="{FF2B5EF4-FFF2-40B4-BE49-F238E27FC236}">
                <a16:creationId xmlns:a16="http://schemas.microsoft.com/office/drawing/2014/main" id="{D3CED25E-B252-D6FA-674A-982BA8984BBB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오각형 3">
            <a:extLst>
              <a:ext uri="{FF2B5EF4-FFF2-40B4-BE49-F238E27FC236}">
                <a16:creationId xmlns:a16="http://schemas.microsoft.com/office/drawing/2014/main" id="{6C5BB6E6-DD84-1CB3-841F-97DAFD2C3680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cs typeface="+mn-cs"/>
            </a:endParaRPr>
          </a:p>
        </p:txBody>
      </p:sp>
      <p:sp>
        <p:nvSpPr>
          <p:cNvPr id="44" name="왼쪽 중괄호 43">
            <a:extLst>
              <a:ext uri="{FF2B5EF4-FFF2-40B4-BE49-F238E27FC236}">
                <a16:creationId xmlns:a16="http://schemas.microsoft.com/office/drawing/2014/main" id="{A037EACB-AA0A-00B0-F7C1-DE3D34E20C8F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CB2CB0-833A-5FA0-BE99-99A446FD5825}"/>
              </a:ext>
            </a:extLst>
          </p:cNvPr>
          <p:cNvSpPr txBox="1"/>
          <p:nvPr/>
        </p:nvSpPr>
        <p:spPr>
          <a:xfrm>
            <a:off x="3975829" y="5290682"/>
            <a:ext cx="3411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기업사회신용시스템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(CSCS: Corporate Social Credit System)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년까지 구축할 계획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CE7C05-6FA5-2EDE-D6F8-92E675878C7C}"/>
              </a:ext>
            </a:extLst>
          </p:cNvPr>
          <p:cNvSpPr txBox="1"/>
          <p:nvPr/>
        </p:nvSpPr>
        <p:spPr>
          <a:xfrm>
            <a:off x="1104543" y="3551268"/>
            <a:ext cx="250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개인 뿐만 아니라 기업과 기업인들도 평가 대상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AA6236-3FCD-96EA-8B83-1FF71542480B}"/>
              </a:ext>
            </a:extLst>
          </p:cNvPr>
          <p:cNvSpPr txBox="1"/>
          <p:nvPr/>
        </p:nvSpPr>
        <p:spPr>
          <a:xfrm>
            <a:off x="4583832" y="3437249"/>
            <a:ext cx="343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경영진 탈세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사업 장 사고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인권침해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등 기업의 사회적 책임과 관련된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신용도 평가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5C6496-B657-120F-120E-06E07021472A}"/>
              </a:ext>
            </a:extLst>
          </p:cNvPr>
          <p:cNvSpPr txBox="1"/>
          <p:nvPr/>
        </p:nvSpPr>
        <p:spPr>
          <a:xfrm>
            <a:off x="8495882" y="3212976"/>
            <a:ext cx="2649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</a:t>
            </a:r>
            <a:r>
              <a:rPr lang="en-US" altLang="ko-KR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정치</a:t>
            </a:r>
            <a:r>
              <a:rPr lang="en-US" altLang="ko-KR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 분야에 걸쳐 기업 평가가 이루어지므로 </a:t>
            </a:r>
            <a:r>
              <a:rPr lang="en-US" altLang="ko-KR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공시 관련 규제가 </a:t>
            </a:r>
            <a:endParaRPr lang="en-US" altLang="ko-KR" sz="1600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사회신용시스템을 통해 </a:t>
            </a:r>
            <a:endParaRPr lang="en-US" altLang="ko-KR" sz="1600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자연스럽게 이루어지게 됨</a:t>
            </a:r>
            <a:r>
              <a:rPr lang="en-US" altLang="ko-KR" sz="1600" dirty="0">
                <a:solidFill>
                  <a:prstClr val="white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600" dirty="0">
              <a:solidFill>
                <a:prstClr val="white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23312B-298C-2447-F6EF-45B9F02B0570}"/>
              </a:ext>
            </a:extLst>
          </p:cNvPr>
          <p:cNvSpPr txBox="1"/>
          <p:nvPr/>
        </p:nvSpPr>
        <p:spPr>
          <a:xfrm>
            <a:off x="7390203" y="6087694"/>
            <a:ext cx="4192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p110</a:t>
            </a:r>
          </a:p>
        </p:txBody>
      </p:sp>
    </p:spTree>
    <p:extLst>
      <p:ext uri="{BB962C8B-B14F-4D97-AF65-F5344CB8AC3E}">
        <p14:creationId xmlns:p14="http://schemas.microsoft.com/office/powerpoint/2010/main" val="47593249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790705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Ⅲ. </a:t>
            </a:r>
            <a:r>
              <a:rPr lang="ko-KR" altLang="en-US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글로벌 </a:t>
            </a: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- </a:t>
            </a:r>
            <a:r>
              <a:rPr lang="ko-KR" altLang="en-US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일본</a:t>
            </a: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 dirty="0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</p:spTree>
    <p:extLst>
      <p:ext uri="{BB962C8B-B14F-4D97-AF65-F5344CB8AC3E}">
        <p14:creationId xmlns:p14="http://schemas.microsoft.com/office/powerpoint/2010/main" val="96708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일본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55446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2050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탄소중립 목표와 녹색성장 전략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4CE29-3B38-7AE2-EB5F-7058D03E17C6}"/>
              </a:ext>
            </a:extLst>
          </p:cNvPr>
          <p:cNvSpPr txBox="1"/>
          <p:nvPr/>
        </p:nvSpPr>
        <p:spPr>
          <a:xfrm>
            <a:off x="673631" y="2136338"/>
            <a:ext cx="52063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IPCC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2015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파리협정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2018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권고안</a:t>
            </a:r>
            <a:r>
              <a:rPr lang="en-US" altLang="ja-JP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“Special Report on Global Warming of 1.5°C”</a:t>
            </a:r>
            <a:r>
              <a:rPr lang="ja-JP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ja-JP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따라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2050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탄소중립 실현을 위한 </a:t>
            </a:r>
            <a:r>
              <a:rPr lang="en-US" altLang="ko-KR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“</a:t>
            </a:r>
            <a:r>
              <a:rPr lang="ko-KR" altLang="en-US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녹색성장 전략”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의 초안을 발표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2021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확정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DDAEFA7-BF67-EAF6-A265-E9BDE6660B7D}"/>
              </a:ext>
            </a:extLst>
          </p:cNvPr>
          <p:cNvCxnSpPr/>
          <p:nvPr/>
        </p:nvCxnSpPr>
        <p:spPr>
          <a:xfrm flipV="1">
            <a:off x="7848754" y="2068544"/>
            <a:ext cx="576064" cy="32076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DCED83-141A-958A-1E39-4DAD39F01FCB}"/>
              </a:ext>
            </a:extLst>
          </p:cNvPr>
          <p:cNvSpPr txBox="1"/>
          <p:nvPr/>
        </p:nvSpPr>
        <p:spPr>
          <a:xfrm>
            <a:off x="8390607" y="1903435"/>
            <a:ext cx="3142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기후변화에 관한 정부 간 협의체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E922E7-3CB1-3BB5-670F-1365217D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88" y="1885908"/>
            <a:ext cx="1661269" cy="907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BC058-68A4-69FF-02C4-1DC3BCC26630}"/>
              </a:ext>
            </a:extLst>
          </p:cNvPr>
          <p:cNvSpPr txBox="1"/>
          <p:nvPr/>
        </p:nvSpPr>
        <p:spPr>
          <a:xfrm>
            <a:off x="6240016" y="2755698"/>
            <a:ext cx="1661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위키백과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B83BC-0AA0-AF7A-6CEF-53E4F180D122}"/>
              </a:ext>
            </a:extLst>
          </p:cNvPr>
          <p:cNvSpPr txBox="1"/>
          <p:nvPr/>
        </p:nvSpPr>
        <p:spPr>
          <a:xfrm>
            <a:off x="673631" y="5301208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p100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90857B-FA88-E2F0-18BB-D728A3B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091419"/>
            <a:ext cx="5702664" cy="31551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88B400-E4AD-A519-EFA9-64013DDAEE6E}"/>
              </a:ext>
            </a:extLst>
          </p:cNvPr>
          <p:cNvSpPr/>
          <p:nvPr/>
        </p:nvSpPr>
        <p:spPr>
          <a:xfrm>
            <a:off x="695400" y="3500427"/>
            <a:ext cx="5091202" cy="168333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특징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대응을 경제성장의 제약으로 보지 않고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성장의 기회로 삼아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산업구조와 사회경제적 </a:t>
            </a:r>
            <a:endParaRPr lang="en-US" altLang="ko-KR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변혁을 도모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하기 위한 산업정책으로서 ‘녹색성장 전략’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수립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97229-C37E-EB5A-F82A-97A28601A354}"/>
              </a:ext>
            </a:extLst>
          </p:cNvPr>
          <p:cNvSpPr txBox="1"/>
          <p:nvPr/>
        </p:nvSpPr>
        <p:spPr>
          <a:xfrm>
            <a:off x="6045358" y="6264927"/>
            <a:ext cx="5609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김규판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대외경제정책연구원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일본의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2050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탄소중립과 그린성장전략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&gt;, p.14 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8803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일본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2050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년 탄소중립 목표와 녹색성장 전략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구체적인 측면</a:t>
            </a:r>
          </a:p>
        </p:txBody>
      </p:sp>
      <p:grpSp>
        <p:nvGrpSpPr>
          <p:cNvPr id="77" name="Google Shape;1038;p50">
            <a:extLst>
              <a:ext uri="{FF2B5EF4-FFF2-40B4-BE49-F238E27FC236}">
                <a16:creationId xmlns:a16="http://schemas.microsoft.com/office/drawing/2014/main" id="{EE0542E1-6E2F-98C1-E275-81A789C8F7E9}"/>
              </a:ext>
            </a:extLst>
          </p:cNvPr>
          <p:cNvGrpSpPr/>
          <p:nvPr/>
        </p:nvGrpSpPr>
        <p:grpSpPr>
          <a:xfrm>
            <a:off x="1669715" y="2243870"/>
            <a:ext cx="4570301" cy="1185130"/>
            <a:chOff x="6183690" y="1721925"/>
            <a:chExt cx="1956084" cy="892825"/>
          </a:xfrm>
        </p:grpSpPr>
        <p:sp>
          <p:nvSpPr>
            <p:cNvPr id="78" name="Google Shape;1039;p50">
              <a:extLst>
                <a:ext uri="{FF2B5EF4-FFF2-40B4-BE49-F238E27FC236}">
                  <a16:creationId xmlns:a16="http://schemas.microsoft.com/office/drawing/2014/main" id="{35DBB5A7-631D-7017-53CB-004B9D204C40}"/>
                </a:ext>
              </a:extLst>
            </p:cNvPr>
            <p:cNvSpPr txBox="1"/>
            <p:nvPr/>
          </p:nvSpPr>
          <p:spPr>
            <a:xfrm flipH="1">
              <a:off x="6183774" y="1721925"/>
              <a:ext cx="1956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예산</a:t>
              </a:r>
              <a:endParaRPr sz="2300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79" name="Google Shape;1040;p50">
              <a:extLst>
                <a:ext uri="{FF2B5EF4-FFF2-40B4-BE49-F238E27FC236}">
                  <a16:creationId xmlns:a16="http://schemas.microsoft.com/office/drawing/2014/main" id="{CB907F66-5046-4E75-EA79-AD0208F24FE7}"/>
                </a:ext>
              </a:extLst>
            </p:cNvPr>
            <p:cNvSpPr txBox="1"/>
            <p:nvPr/>
          </p:nvSpPr>
          <p:spPr>
            <a:xfrm flipH="1">
              <a:off x="6183690" y="2040250"/>
              <a:ext cx="1956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탄소중립을 위한 기술개발을 촉진하기 위하여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조 엔 규모의 녹색혁신기금을 ‘신에너지ㆍ산업기술종합개발기구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(NEDO)’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에 조성하여 관련 된 혁신기업을 향후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10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년간 지원</a:t>
              </a: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grpSp>
        <p:nvGrpSpPr>
          <p:cNvPr id="80" name="Google Shape;1041;p50">
            <a:extLst>
              <a:ext uri="{FF2B5EF4-FFF2-40B4-BE49-F238E27FC236}">
                <a16:creationId xmlns:a16="http://schemas.microsoft.com/office/drawing/2014/main" id="{4CE9D7BC-E1BE-0ADC-4A58-BA2CFC610353}"/>
              </a:ext>
            </a:extLst>
          </p:cNvPr>
          <p:cNvGrpSpPr/>
          <p:nvPr/>
        </p:nvGrpSpPr>
        <p:grpSpPr>
          <a:xfrm>
            <a:off x="1669715" y="3519582"/>
            <a:ext cx="4570301" cy="1185130"/>
            <a:chOff x="6183615" y="2750650"/>
            <a:chExt cx="1956084" cy="892825"/>
          </a:xfrm>
        </p:grpSpPr>
        <p:sp>
          <p:nvSpPr>
            <p:cNvPr id="81" name="Google Shape;1042;p50">
              <a:extLst>
                <a:ext uri="{FF2B5EF4-FFF2-40B4-BE49-F238E27FC236}">
                  <a16:creationId xmlns:a16="http://schemas.microsoft.com/office/drawing/2014/main" id="{81C2574E-5807-888D-B6B1-758903A78857}"/>
                </a:ext>
              </a:extLst>
            </p:cNvPr>
            <p:cNvSpPr txBox="1"/>
            <p:nvPr/>
          </p:nvSpPr>
          <p:spPr>
            <a:xfrm flipH="1">
              <a:off x="6183699" y="2750650"/>
              <a:ext cx="1956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세제개혁</a:t>
              </a:r>
              <a:endParaRPr sz="2300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82" name="Google Shape;1043;p50">
              <a:extLst>
                <a:ext uri="{FF2B5EF4-FFF2-40B4-BE49-F238E27FC236}">
                  <a16:creationId xmlns:a16="http://schemas.microsoft.com/office/drawing/2014/main" id="{9CF72DE8-DDB8-72C3-175E-5F960BE897EA}"/>
                </a:ext>
              </a:extLst>
            </p:cNvPr>
            <p:cNvSpPr txBox="1"/>
            <p:nvPr/>
          </p:nvSpPr>
          <p:spPr>
            <a:xfrm flipH="1">
              <a:off x="6183615" y="3068975"/>
              <a:ext cx="1956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탄소중립을 위한 투자촉진세제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 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연구개발세제를 확충 하며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, 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사업 재구축 또는 사업재편 등에 참여하는 기업에 대해 이월결손금의 공제 한도를 높이는 특례를 도입</a:t>
              </a: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grpSp>
        <p:nvGrpSpPr>
          <p:cNvPr id="83" name="Google Shape;1044;p50">
            <a:extLst>
              <a:ext uri="{FF2B5EF4-FFF2-40B4-BE49-F238E27FC236}">
                <a16:creationId xmlns:a16="http://schemas.microsoft.com/office/drawing/2014/main" id="{E153B95C-9EDB-4FD6-35DD-9CCEA62E71A6}"/>
              </a:ext>
            </a:extLst>
          </p:cNvPr>
          <p:cNvGrpSpPr/>
          <p:nvPr/>
        </p:nvGrpSpPr>
        <p:grpSpPr>
          <a:xfrm>
            <a:off x="1669715" y="4691299"/>
            <a:ext cx="4570301" cy="1185130"/>
            <a:chOff x="6183615" y="3779375"/>
            <a:chExt cx="1956084" cy="892825"/>
          </a:xfrm>
        </p:grpSpPr>
        <p:sp>
          <p:nvSpPr>
            <p:cNvPr id="84" name="Google Shape;1045;p50">
              <a:extLst>
                <a:ext uri="{FF2B5EF4-FFF2-40B4-BE49-F238E27FC236}">
                  <a16:creationId xmlns:a16="http://schemas.microsoft.com/office/drawing/2014/main" id="{E7FD1872-E2B9-D6A6-D141-69941915F805}"/>
                </a:ext>
              </a:extLst>
            </p:cNvPr>
            <p:cNvSpPr txBox="1"/>
            <p:nvPr/>
          </p:nvSpPr>
          <p:spPr>
            <a:xfrm flipH="1">
              <a:off x="6183699" y="3779375"/>
              <a:ext cx="1956000" cy="39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금융</a:t>
              </a:r>
              <a:endParaRPr sz="2300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85" name="Google Shape;1046;p50">
              <a:extLst>
                <a:ext uri="{FF2B5EF4-FFF2-40B4-BE49-F238E27FC236}">
                  <a16:creationId xmlns:a16="http://schemas.microsoft.com/office/drawing/2014/main" id="{7C0085D6-0E26-F611-39A8-EFA02ED8DBD6}"/>
                </a:ext>
              </a:extLst>
            </p:cNvPr>
            <p:cNvSpPr txBox="1"/>
            <p:nvPr/>
          </p:nvSpPr>
          <p:spPr>
            <a:xfrm flipH="1">
              <a:off x="6183615" y="4097700"/>
              <a:ext cx="1956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2020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년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12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월 발표된 ‘전환금융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(transition finance)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에 대한 국제원칙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’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을 근거로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2021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년 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5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월 ‘기후 및 전환금융에 대한 기본지침</a:t>
              </a:r>
              <a:r>
                <a:rPr lang="en-US" altLang="ko-KR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’ 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을 제정</a:t>
              </a:r>
              <a:endPara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  <a:p>
              <a:pPr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이를 바탕으로 </a:t>
              </a:r>
              <a:r>
                <a:rPr lang="ko-KR" altLang="en-US" sz="12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저탄소화와 탈탄소화 전환을 위한 혁신적인 기술 보유 기업에 대해 금융지원을 촉진</a:t>
              </a: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C2ACB4BB-71A9-4664-8D54-6186694E9299}"/>
              </a:ext>
            </a:extLst>
          </p:cNvPr>
          <p:cNvSpPr txBox="1"/>
          <p:nvPr/>
        </p:nvSpPr>
        <p:spPr>
          <a:xfrm>
            <a:off x="7382060" y="3527261"/>
            <a:ext cx="3816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규칙형성 주도형 시장의 창출을 주도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탄소중립 실현을 수반하는 신기술 시장개척을 위한 전략적 정보로 활용 가능</a:t>
            </a:r>
          </a:p>
        </p:txBody>
      </p:sp>
      <p:sp>
        <p:nvSpPr>
          <p:cNvPr id="203" name="Rectangle 7">
            <a:extLst>
              <a:ext uri="{FF2B5EF4-FFF2-40B4-BE49-F238E27FC236}">
                <a16:creationId xmlns:a16="http://schemas.microsoft.com/office/drawing/2014/main" id="{9526E0AF-DE23-50EB-D55E-223D87EBC8C9}"/>
              </a:ext>
            </a:extLst>
          </p:cNvPr>
          <p:cNvSpPr/>
          <p:nvPr/>
        </p:nvSpPr>
        <p:spPr>
          <a:xfrm>
            <a:off x="993516" y="378904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4" name="Block Arc 11">
            <a:extLst>
              <a:ext uri="{FF2B5EF4-FFF2-40B4-BE49-F238E27FC236}">
                <a16:creationId xmlns:a16="http://schemas.microsoft.com/office/drawing/2014/main" id="{2998AF89-75DC-F67B-29C5-D5BD268DF511}"/>
              </a:ext>
            </a:extLst>
          </p:cNvPr>
          <p:cNvSpPr/>
          <p:nvPr/>
        </p:nvSpPr>
        <p:spPr>
          <a:xfrm rot="10800000">
            <a:off x="1069246" y="2492896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6" name="Oval 21">
            <a:extLst>
              <a:ext uri="{FF2B5EF4-FFF2-40B4-BE49-F238E27FC236}">
                <a16:creationId xmlns:a16="http://schemas.microsoft.com/office/drawing/2014/main" id="{3156182F-7256-98CF-6A43-B48B1DA09522}"/>
              </a:ext>
            </a:extLst>
          </p:cNvPr>
          <p:cNvSpPr>
            <a:spLocks noChangeAspect="1"/>
          </p:cNvSpPr>
          <p:nvPr/>
        </p:nvSpPr>
        <p:spPr>
          <a:xfrm>
            <a:off x="964394" y="5004589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7" name="Google Shape;1378;p55">
            <a:extLst>
              <a:ext uri="{FF2B5EF4-FFF2-40B4-BE49-F238E27FC236}">
                <a16:creationId xmlns:a16="http://schemas.microsoft.com/office/drawing/2014/main" id="{C8AD715D-3934-2F5B-8A4E-37C58E3A3D41}"/>
              </a:ext>
            </a:extLst>
          </p:cNvPr>
          <p:cNvCxnSpPr>
            <a:cxnSpLocks/>
          </p:cNvCxnSpPr>
          <p:nvPr/>
        </p:nvCxnSpPr>
        <p:spPr>
          <a:xfrm rot="10800000">
            <a:off x="6600056" y="2892607"/>
            <a:ext cx="306600" cy="1368000"/>
          </a:xfrm>
          <a:prstGeom prst="bentConnector3">
            <a:avLst>
              <a:gd name="adj1" fmla="val 4998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1379;p55">
            <a:extLst>
              <a:ext uri="{FF2B5EF4-FFF2-40B4-BE49-F238E27FC236}">
                <a16:creationId xmlns:a16="http://schemas.microsoft.com/office/drawing/2014/main" id="{FBDDB283-4CA4-7B3D-894F-3A9C6185B728}"/>
              </a:ext>
            </a:extLst>
          </p:cNvPr>
          <p:cNvCxnSpPr>
            <a:cxnSpLocks/>
          </p:cNvCxnSpPr>
          <p:nvPr/>
        </p:nvCxnSpPr>
        <p:spPr>
          <a:xfrm flipH="1">
            <a:off x="6600056" y="4260607"/>
            <a:ext cx="306600" cy="13680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1380;p55">
            <a:extLst>
              <a:ext uri="{FF2B5EF4-FFF2-40B4-BE49-F238E27FC236}">
                <a16:creationId xmlns:a16="http://schemas.microsoft.com/office/drawing/2014/main" id="{64E61E2B-2E53-A0E1-0E69-F97C9830973B}"/>
              </a:ext>
            </a:extLst>
          </p:cNvPr>
          <p:cNvCxnSpPr>
            <a:cxnSpLocks/>
          </p:cNvCxnSpPr>
          <p:nvPr/>
        </p:nvCxnSpPr>
        <p:spPr>
          <a:xfrm flipH="1">
            <a:off x="6600056" y="4260607"/>
            <a:ext cx="306600" cy="13680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E6767186-F963-1413-A590-B58201783362}"/>
              </a:ext>
            </a:extLst>
          </p:cNvPr>
          <p:cNvSpPr txBox="1"/>
          <p:nvPr/>
        </p:nvSpPr>
        <p:spPr>
          <a:xfrm>
            <a:off x="898992" y="6141018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p101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6201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일본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55446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Diversity 2.0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행동지침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6767186-F963-1413-A590-B58201783362}"/>
              </a:ext>
            </a:extLst>
          </p:cNvPr>
          <p:cNvSpPr txBox="1"/>
          <p:nvPr/>
        </p:nvSpPr>
        <p:spPr>
          <a:xfrm>
            <a:off x="898992" y="6141018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p103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CCE63-6662-B792-1571-CC75A10A98BE}"/>
              </a:ext>
            </a:extLst>
          </p:cNvPr>
          <p:cNvSpPr txBox="1"/>
          <p:nvPr/>
        </p:nvSpPr>
        <p:spPr>
          <a:xfrm>
            <a:off x="725611" y="3724196"/>
            <a:ext cx="10729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‘다양성 경영’ 을 수많은 이해관계자의 요구와 글로벌 환경변화 속에서 서로 다른 특성을 가진 다양한 인재를 확보하여 이들이 각자 능력을 최대한 발휘하게 함으로써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혁신의 촉진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 이를 통한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기업가치 창출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위해 전사적ㆍ지속적으로 추진해야 할 경영상의 노력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EEA1C-9B78-652E-C46E-EA4B4596718C}"/>
              </a:ext>
            </a:extLst>
          </p:cNvPr>
          <p:cNvSpPr txBox="1"/>
          <p:nvPr/>
        </p:nvSpPr>
        <p:spPr>
          <a:xfrm>
            <a:off x="725611" y="4798706"/>
            <a:ext cx="10729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‘다양성 경영’ 을 위해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CEO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강한 리더십이 필요함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강조 하며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기업이 지속적으로 실천해야 할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일곱가지 행동원칙과 이에 대한 구체적 사례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또한 기업의 다양성을 평가할 수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있는 핵심성과지표</a:t>
            </a:r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(KPI: Key Performance Indicator)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들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소개하고 이를 사업보고서 등에 공개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7E659B-FA4E-4945-A661-6986E88E900A}"/>
              </a:ext>
            </a:extLst>
          </p:cNvPr>
          <p:cNvSpPr/>
          <p:nvPr/>
        </p:nvSpPr>
        <p:spPr>
          <a:xfrm>
            <a:off x="731404" y="2106865"/>
            <a:ext cx="10729192" cy="92333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18229-47E8-7502-B9D0-C0363336BF2D}"/>
              </a:ext>
            </a:extLst>
          </p:cNvPr>
          <p:cNvSpPr txBox="1"/>
          <p:nvPr/>
        </p:nvSpPr>
        <p:spPr>
          <a:xfrm>
            <a:off x="877002" y="2232379"/>
            <a:ext cx="10475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일본 경제산업성은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장기적인 기업가치 창출을 위해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사회적 가치</a:t>
            </a:r>
            <a:r>
              <a:rPr lang="en-US" altLang="ko-KR" b="1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(S)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측면에서 기업이 추구해야 할 다양성 경영의 방향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제시하고 이를 위해 기업이 취해야 할 행동을 정리한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Diversity 2.0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행동지침’</a:t>
            </a:r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2017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발표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8BB9654-9C16-C6C5-D8CF-51CB55020B5E}"/>
              </a:ext>
            </a:extLst>
          </p:cNvPr>
          <p:cNvSpPr/>
          <p:nvPr/>
        </p:nvSpPr>
        <p:spPr>
          <a:xfrm>
            <a:off x="5934773" y="3209196"/>
            <a:ext cx="360040" cy="363820"/>
          </a:xfrm>
          <a:prstGeom prst="downArrow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1287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일본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399" y="1412775"/>
            <a:ext cx="91463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Diversity 2.0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행동지침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핵심성과지표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(KPI: Key Performance Indicator) 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6767186-F963-1413-A590-B58201783362}"/>
              </a:ext>
            </a:extLst>
          </p:cNvPr>
          <p:cNvSpPr txBox="1"/>
          <p:nvPr/>
        </p:nvSpPr>
        <p:spPr>
          <a:xfrm>
            <a:off x="898992" y="6141018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p104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grpSp>
        <p:nvGrpSpPr>
          <p:cNvPr id="199" name="Google Shape;1206;p38">
            <a:extLst>
              <a:ext uri="{FF2B5EF4-FFF2-40B4-BE49-F238E27FC236}">
                <a16:creationId xmlns:a16="http://schemas.microsoft.com/office/drawing/2014/main" id="{B18A3036-4ADD-DF5A-C95B-3E70482C7A81}"/>
              </a:ext>
            </a:extLst>
          </p:cNvPr>
          <p:cNvGrpSpPr/>
          <p:nvPr/>
        </p:nvGrpSpPr>
        <p:grpSpPr>
          <a:xfrm>
            <a:off x="1787988" y="4510326"/>
            <a:ext cx="3018517" cy="747820"/>
            <a:chOff x="77121" y="3527751"/>
            <a:chExt cx="3018517" cy="747820"/>
          </a:xfrm>
        </p:grpSpPr>
        <p:sp>
          <p:nvSpPr>
            <p:cNvPr id="203" name="Google Shape;1209;p38">
              <a:extLst>
                <a:ext uri="{FF2B5EF4-FFF2-40B4-BE49-F238E27FC236}">
                  <a16:creationId xmlns:a16="http://schemas.microsoft.com/office/drawing/2014/main" id="{5B51631E-BD21-73A7-038A-DC7A7D4CCE9F}"/>
                </a:ext>
              </a:extLst>
            </p:cNvPr>
            <p:cNvSpPr txBox="1"/>
            <p:nvPr/>
          </p:nvSpPr>
          <p:spPr>
            <a:xfrm>
              <a:off x="77121" y="3527751"/>
              <a:ext cx="2654462" cy="7478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이사회 구성원이 보유한 기술 포트폴리오 현황</a:t>
              </a:r>
              <a:endParaRPr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01" name="Google Shape;1210;p38">
              <a:extLst>
                <a:ext uri="{FF2B5EF4-FFF2-40B4-BE49-F238E27FC236}">
                  <a16:creationId xmlns:a16="http://schemas.microsoft.com/office/drawing/2014/main" id="{2DE6D4B2-F488-61D0-89E8-FC7FD3EA2C06}"/>
                </a:ext>
              </a:extLst>
            </p:cNvPr>
            <p:cNvSpPr/>
            <p:nvPr/>
          </p:nvSpPr>
          <p:spPr>
            <a:xfrm>
              <a:off x="2871238" y="3905625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sp>
        <p:nvSpPr>
          <p:cNvPr id="204" name="Google Shape;1211;p38">
            <a:extLst>
              <a:ext uri="{FF2B5EF4-FFF2-40B4-BE49-F238E27FC236}">
                <a16:creationId xmlns:a16="http://schemas.microsoft.com/office/drawing/2014/main" id="{14827BCC-6C42-F7A2-CC0E-90BA12CE05DA}"/>
              </a:ext>
            </a:extLst>
          </p:cNvPr>
          <p:cNvSpPr/>
          <p:nvPr/>
        </p:nvSpPr>
        <p:spPr>
          <a:xfrm>
            <a:off x="5956092" y="4673713"/>
            <a:ext cx="653400" cy="6534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205" name="Google Shape;1212;p38">
            <a:extLst>
              <a:ext uri="{FF2B5EF4-FFF2-40B4-BE49-F238E27FC236}">
                <a16:creationId xmlns:a16="http://schemas.microsoft.com/office/drawing/2014/main" id="{7B159BA0-A391-3AC8-C6B9-520FB26E30DB}"/>
              </a:ext>
            </a:extLst>
          </p:cNvPr>
          <p:cNvGrpSpPr/>
          <p:nvPr/>
        </p:nvGrpSpPr>
        <p:grpSpPr>
          <a:xfrm>
            <a:off x="7759155" y="4724413"/>
            <a:ext cx="2877251" cy="551400"/>
            <a:chOff x="6048288" y="3741838"/>
            <a:chExt cx="2877251" cy="551400"/>
          </a:xfrm>
        </p:grpSpPr>
        <p:sp>
          <p:nvSpPr>
            <p:cNvPr id="209" name="Google Shape;1215;p38">
              <a:extLst>
                <a:ext uri="{FF2B5EF4-FFF2-40B4-BE49-F238E27FC236}">
                  <a16:creationId xmlns:a16="http://schemas.microsoft.com/office/drawing/2014/main" id="{301E5797-8AC0-61CE-7B17-6C36A1CB7189}"/>
                </a:ext>
              </a:extLst>
            </p:cNvPr>
            <p:cNvSpPr txBox="1"/>
            <p:nvPr/>
          </p:nvSpPr>
          <p:spPr>
            <a:xfrm>
              <a:off x="6424735" y="3741838"/>
              <a:ext cx="2500804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다른 직종이나 고용 형태의 남녀별 전환 실적</a:t>
              </a:r>
              <a:endParaRPr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07" name="Google Shape;1216;p38">
              <a:extLst>
                <a:ext uri="{FF2B5EF4-FFF2-40B4-BE49-F238E27FC236}">
                  <a16:creationId xmlns:a16="http://schemas.microsoft.com/office/drawing/2014/main" id="{8F51DCF6-0288-2E06-C5FF-AE89D43E60D2}"/>
                </a:ext>
              </a:extLst>
            </p:cNvPr>
            <p:cNvSpPr/>
            <p:nvPr/>
          </p:nvSpPr>
          <p:spPr>
            <a:xfrm>
              <a:off x="6048288" y="3905625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grpSp>
        <p:nvGrpSpPr>
          <p:cNvPr id="210" name="Google Shape;1217;p38">
            <a:extLst>
              <a:ext uri="{FF2B5EF4-FFF2-40B4-BE49-F238E27FC236}">
                <a16:creationId xmlns:a16="http://schemas.microsoft.com/office/drawing/2014/main" id="{504E8E50-BD8D-E885-6234-D1B906ADE020}"/>
              </a:ext>
            </a:extLst>
          </p:cNvPr>
          <p:cNvGrpSpPr/>
          <p:nvPr/>
        </p:nvGrpSpPr>
        <p:grpSpPr>
          <a:xfrm>
            <a:off x="2400535" y="3533382"/>
            <a:ext cx="2786958" cy="555998"/>
            <a:chOff x="689655" y="2550809"/>
            <a:chExt cx="2786958" cy="555998"/>
          </a:xfrm>
        </p:grpSpPr>
        <p:sp>
          <p:nvSpPr>
            <p:cNvPr id="214" name="Google Shape;1220;p38">
              <a:extLst>
                <a:ext uri="{FF2B5EF4-FFF2-40B4-BE49-F238E27FC236}">
                  <a16:creationId xmlns:a16="http://schemas.microsoft.com/office/drawing/2014/main" id="{ED324484-62AE-4C66-04D4-FD9436A83CD3}"/>
                </a:ext>
              </a:extLst>
            </p:cNvPr>
            <p:cNvSpPr txBox="1"/>
            <p:nvPr/>
          </p:nvSpPr>
          <p:spPr>
            <a:xfrm>
              <a:off x="689655" y="2550809"/>
              <a:ext cx="2438438" cy="555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남녀의 평균 근속기간 차이</a:t>
              </a:r>
              <a:endParaRPr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12" name="Google Shape;1221;p38">
              <a:extLst>
                <a:ext uri="{FF2B5EF4-FFF2-40B4-BE49-F238E27FC236}">
                  <a16:creationId xmlns:a16="http://schemas.microsoft.com/office/drawing/2014/main" id="{8CDBBBB9-1CB3-B8B8-54E7-691D35DE01F0}"/>
                </a:ext>
              </a:extLst>
            </p:cNvPr>
            <p:cNvSpPr/>
            <p:nvPr/>
          </p:nvSpPr>
          <p:spPr>
            <a:xfrm>
              <a:off x="3252213" y="2798138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grpSp>
        <p:nvGrpSpPr>
          <p:cNvPr id="215" name="Google Shape;1222;p38">
            <a:extLst>
              <a:ext uri="{FF2B5EF4-FFF2-40B4-BE49-F238E27FC236}">
                <a16:creationId xmlns:a16="http://schemas.microsoft.com/office/drawing/2014/main" id="{BD398D3E-481B-F488-0FED-90B0805DA49E}"/>
              </a:ext>
            </a:extLst>
          </p:cNvPr>
          <p:cNvGrpSpPr/>
          <p:nvPr/>
        </p:nvGrpSpPr>
        <p:grpSpPr>
          <a:xfrm>
            <a:off x="7378155" y="3658452"/>
            <a:ext cx="2463562" cy="551400"/>
            <a:chOff x="5667288" y="2675877"/>
            <a:chExt cx="2463562" cy="551400"/>
          </a:xfrm>
        </p:grpSpPr>
        <p:sp>
          <p:nvSpPr>
            <p:cNvPr id="220" name="Google Shape;1225;p38">
              <a:extLst>
                <a:ext uri="{FF2B5EF4-FFF2-40B4-BE49-F238E27FC236}">
                  <a16:creationId xmlns:a16="http://schemas.microsoft.com/office/drawing/2014/main" id="{2433A6B3-3B9C-77A5-0896-77D086D9F2DA}"/>
                </a:ext>
              </a:extLst>
            </p:cNvPr>
            <p:cNvSpPr txBox="1"/>
            <p:nvPr/>
          </p:nvSpPr>
          <p:spPr>
            <a:xfrm>
              <a:off x="6048550" y="2675877"/>
              <a:ext cx="2082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채용 시 여성 비율</a:t>
              </a:r>
              <a:endParaRPr lang="en-US"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18" name="Google Shape;1226;p38">
              <a:extLst>
                <a:ext uri="{FF2B5EF4-FFF2-40B4-BE49-F238E27FC236}">
                  <a16:creationId xmlns:a16="http://schemas.microsoft.com/office/drawing/2014/main" id="{58EF90FD-2AA2-BCB3-3ACD-ED71C183D6E9}"/>
                </a:ext>
              </a:extLst>
            </p:cNvPr>
            <p:cNvSpPr/>
            <p:nvPr/>
          </p:nvSpPr>
          <p:spPr>
            <a:xfrm>
              <a:off x="5667288" y="2798450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grpSp>
        <p:nvGrpSpPr>
          <p:cNvPr id="221" name="Google Shape;1227;p38">
            <a:extLst>
              <a:ext uri="{FF2B5EF4-FFF2-40B4-BE49-F238E27FC236}">
                <a16:creationId xmlns:a16="http://schemas.microsoft.com/office/drawing/2014/main" id="{FA77BD07-7EB3-BE40-D2E7-29C199922EF6}"/>
              </a:ext>
            </a:extLst>
          </p:cNvPr>
          <p:cNvGrpSpPr/>
          <p:nvPr/>
        </p:nvGrpSpPr>
        <p:grpSpPr>
          <a:xfrm>
            <a:off x="2279576" y="2504964"/>
            <a:ext cx="3292215" cy="454451"/>
            <a:chOff x="565423" y="1357934"/>
            <a:chExt cx="3292215" cy="557116"/>
          </a:xfrm>
        </p:grpSpPr>
        <p:sp>
          <p:nvSpPr>
            <p:cNvPr id="225" name="Google Shape;1230;p38">
              <a:extLst>
                <a:ext uri="{FF2B5EF4-FFF2-40B4-BE49-F238E27FC236}">
                  <a16:creationId xmlns:a16="http://schemas.microsoft.com/office/drawing/2014/main" id="{28328A82-0BE2-9120-6869-31D43877D4DA}"/>
                </a:ext>
              </a:extLst>
            </p:cNvPr>
            <p:cNvSpPr txBox="1"/>
            <p:nvPr/>
          </p:nvSpPr>
          <p:spPr>
            <a:xfrm>
              <a:off x="565423" y="1357934"/>
              <a:ext cx="2917469" cy="503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이사회의 여성 및 국제인재비율</a:t>
              </a:r>
              <a:endParaRPr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23" name="Google Shape;1231;p38">
              <a:extLst>
                <a:ext uri="{FF2B5EF4-FFF2-40B4-BE49-F238E27FC236}">
                  <a16:creationId xmlns:a16="http://schemas.microsoft.com/office/drawing/2014/main" id="{5215978A-508A-E0D8-6E60-B52A59B0D0C5}"/>
                </a:ext>
              </a:extLst>
            </p:cNvPr>
            <p:cNvSpPr/>
            <p:nvPr/>
          </p:nvSpPr>
          <p:spPr>
            <a:xfrm>
              <a:off x="3633238" y="1690650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grpSp>
        <p:nvGrpSpPr>
          <p:cNvPr id="226" name="Google Shape;1232;p38">
            <a:extLst>
              <a:ext uri="{FF2B5EF4-FFF2-40B4-BE49-F238E27FC236}">
                <a16:creationId xmlns:a16="http://schemas.microsoft.com/office/drawing/2014/main" id="{9F1209C1-F674-A79D-6373-F363DB35F6E3}"/>
              </a:ext>
            </a:extLst>
          </p:cNvPr>
          <p:cNvGrpSpPr/>
          <p:nvPr/>
        </p:nvGrpSpPr>
        <p:grpSpPr>
          <a:xfrm>
            <a:off x="6997155" y="2342914"/>
            <a:ext cx="3458351" cy="554711"/>
            <a:chOff x="5286288" y="1360339"/>
            <a:chExt cx="3458351" cy="554711"/>
          </a:xfrm>
        </p:grpSpPr>
        <p:sp>
          <p:nvSpPr>
            <p:cNvPr id="230" name="Google Shape;1235;p38">
              <a:extLst>
                <a:ext uri="{FF2B5EF4-FFF2-40B4-BE49-F238E27FC236}">
                  <a16:creationId xmlns:a16="http://schemas.microsoft.com/office/drawing/2014/main" id="{17915954-C51C-3A09-0B51-69F0E99F0A5B}"/>
                </a:ext>
              </a:extLst>
            </p:cNvPr>
            <p:cNvSpPr txBox="1"/>
            <p:nvPr/>
          </p:nvSpPr>
          <p:spPr>
            <a:xfrm>
              <a:off x="5661034" y="1360339"/>
              <a:ext cx="3083605" cy="443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rPr>
                <a:t>이사 및 감사에 여성과 국제인재가 없는 경우 그 사유와 충원목표를 달성하기까지의 인재 육성 계획</a:t>
              </a:r>
              <a:endParaRPr sz="1600" dirty="0">
                <a:solidFill>
                  <a:schemeClr val="dk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Open Sans"/>
                <a:sym typeface="Open Sans"/>
              </a:endParaRPr>
            </a:p>
          </p:txBody>
        </p:sp>
        <p:sp>
          <p:nvSpPr>
            <p:cNvPr id="228" name="Google Shape;1236;p38">
              <a:extLst>
                <a:ext uri="{FF2B5EF4-FFF2-40B4-BE49-F238E27FC236}">
                  <a16:creationId xmlns:a16="http://schemas.microsoft.com/office/drawing/2014/main" id="{41FC6FDC-F2CF-D274-9D59-3C511A36A443}"/>
                </a:ext>
              </a:extLst>
            </p:cNvPr>
            <p:cNvSpPr/>
            <p:nvPr/>
          </p:nvSpPr>
          <p:spPr>
            <a:xfrm>
              <a:off x="5286288" y="1690650"/>
              <a:ext cx="224400" cy="2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endParaRPr>
            </a:p>
          </p:txBody>
        </p:sp>
      </p:grpSp>
      <p:cxnSp>
        <p:nvCxnSpPr>
          <p:cNvPr id="231" name="Google Shape;1237;p38">
            <a:extLst>
              <a:ext uri="{FF2B5EF4-FFF2-40B4-BE49-F238E27FC236}">
                <a16:creationId xmlns:a16="http://schemas.microsoft.com/office/drawing/2014/main" id="{4DD0D1AF-2664-AFD4-A9C4-BC7A05C8CDEE}"/>
              </a:ext>
            </a:extLst>
          </p:cNvPr>
          <p:cNvCxnSpPr>
            <a:stCxn id="201" idx="3"/>
            <a:endCxn id="204" idx="1"/>
          </p:cNvCxnSpPr>
          <p:nvPr/>
        </p:nvCxnSpPr>
        <p:spPr>
          <a:xfrm>
            <a:off x="4806505" y="5000400"/>
            <a:ext cx="11496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1238;p38">
            <a:extLst>
              <a:ext uri="{FF2B5EF4-FFF2-40B4-BE49-F238E27FC236}">
                <a16:creationId xmlns:a16="http://schemas.microsoft.com/office/drawing/2014/main" id="{87C680E3-2730-7D20-2FF0-320900855F14}"/>
              </a:ext>
            </a:extLst>
          </p:cNvPr>
          <p:cNvCxnSpPr>
            <a:stCxn id="204" idx="3"/>
            <a:endCxn id="207" idx="1"/>
          </p:cNvCxnSpPr>
          <p:nvPr/>
        </p:nvCxnSpPr>
        <p:spPr>
          <a:xfrm>
            <a:off x="6609492" y="5000413"/>
            <a:ext cx="11496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1239;p38">
            <a:extLst>
              <a:ext uri="{FF2B5EF4-FFF2-40B4-BE49-F238E27FC236}">
                <a16:creationId xmlns:a16="http://schemas.microsoft.com/office/drawing/2014/main" id="{2DE16B42-AF4E-8554-33AB-E320A77862EA}"/>
              </a:ext>
            </a:extLst>
          </p:cNvPr>
          <p:cNvCxnSpPr>
            <a:stCxn id="204" idx="1"/>
            <a:endCxn id="212" idx="3"/>
          </p:cNvCxnSpPr>
          <p:nvPr/>
        </p:nvCxnSpPr>
        <p:spPr>
          <a:xfrm rot="10800000">
            <a:off x="5187492" y="3892813"/>
            <a:ext cx="768600" cy="110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1240;p38">
            <a:extLst>
              <a:ext uri="{FF2B5EF4-FFF2-40B4-BE49-F238E27FC236}">
                <a16:creationId xmlns:a16="http://schemas.microsoft.com/office/drawing/2014/main" id="{71AB4B60-422E-5CCD-B1AD-085DE3386F18}"/>
              </a:ext>
            </a:extLst>
          </p:cNvPr>
          <p:cNvCxnSpPr>
            <a:cxnSpLocks/>
            <a:stCxn id="204" idx="1"/>
            <a:endCxn id="223" idx="3"/>
          </p:cNvCxnSpPr>
          <p:nvPr/>
        </p:nvCxnSpPr>
        <p:spPr>
          <a:xfrm rot="10800000">
            <a:off x="5571792" y="2867891"/>
            <a:ext cx="384301" cy="213252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1241;p38">
            <a:extLst>
              <a:ext uri="{FF2B5EF4-FFF2-40B4-BE49-F238E27FC236}">
                <a16:creationId xmlns:a16="http://schemas.microsoft.com/office/drawing/2014/main" id="{603334FB-168E-2C29-49BB-C6B8A0DDBE99}"/>
              </a:ext>
            </a:extLst>
          </p:cNvPr>
          <p:cNvCxnSpPr>
            <a:stCxn id="204" idx="3"/>
            <a:endCxn id="218" idx="1"/>
          </p:cNvCxnSpPr>
          <p:nvPr/>
        </p:nvCxnSpPr>
        <p:spPr>
          <a:xfrm rot="10800000" flipH="1">
            <a:off x="6609492" y="3893113"/>
            <a:ext cx="768600" cy="1107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1242;p38">
            <a:extLst>
              <a:ext uri="{FF2B5EF4-FFF2-40B4-BE49-F238E27FC236}">
                <a16:creationId xmlns:a16="http://schemas.microsoft.com/office/drawing/2014/main" id="{030B1D6A-3031-9619-2EB1-0F09FC514026}"/>
              </a:ext>
            </a:extLst>
          </p:cNvPr>
          <p:cNvCxnSpPr>
            <a:stCxn id="204" idx="3"/>
            <a:endCxn id="228" idx="1"/>
          </p:cNvCxnSpPr>
          <p:nvPr/>
        </p:nvCxnSpPr>
        <p:spPr>
          <a:xfrm rot="10800000" flipH="1">
            <a:off x="6609492" y="2785513"/>
            <a:ext cx="387600" cy="2214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2AB59A61-072F-37F1-700B-621762E6A068}"/>
              </a:ext>
            </a:extLst>
          </p:cNvPr>
          <p:cNvSpPr txBox="1"/>
          <p:nvPr/>
        </p:nvSpPr>
        <p:spPr>
          <a:xfrm>
            <a:off x="5151677" y="5444986"/>
            <a:ext cx="226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공개해야 할 </a:t>
            </a:r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KPI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예시</a:t>
            </a:r>
          </a:p>
        </p:txBody>
      </p:sp>
      <p:pic>
        <p:nvPicPr>
          <p:cNvPr id="247" name="그림 246">
            <a:extLst>
              <a:ext uri="{FF2B5EF4-FFF2-40B4-BE49-F238E27FC236}">
                <a16:creationId xmlns:a16="http://schemas.microsoft.com/office/drawing/2014/main" id="{D678C38F-5C81-94B7-BD94-1BF643DC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68" y="4817217"/>
            <a:ext cx="44504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836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s://search.pstatic.net/sunny/?src=https%3A%2F%2Fmedia.licdn.com%2Fdms%2Fimage%2FD5634AQFKlvbPIZ6n2w%2Fugc-proxy-shrink_1280_800%2F0%2F1683309661608%3Fe%3D1685404800%26v%3Dbeta%26t%3DTXIbBc7YbTMW0TYKH48GmFHsoB5n_qujuHPrVSckbfo&amp;type=sc960_832">
            <a:extLst>
              <a:ext uri="{FF2B5EF4-FFF2-40B4-BE49-F238E27FC236}">
                <a16:creationId xmlns:a16="http://schemas.microsoft.com/office/drawing/2014/main" id="{766A4ECC-5A7E-43B9-9E36-22A86962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/>
        </p:blipFill>
        <p:spPr bwMode="auto">
          <a:xfrm>
            <a:off x="-36749" y="12174"/>
            <a:ext cx="12228749" cy="6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584641-8AC1-4711-AF0E-D0E4C55BE3AB}"/>
              </a:ext>
            </a:extLst>
          </p:cNvPr>
          <p:cNvGrpSpPr/>
          <p:nvPr/>
        </p:nvGrpSpPr>
        <p:grpSpPr>
          <a:xfrm>
            <a:off x="6408713" y="1304716"/>
            <a:ext cx="5652829" cy="1692236"/>
            <a:chOff x="-966972" y="1304716"/>
            <a:chExt cx="13138844" cy="1089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EEE8BB-2A69-4D07-8DD3-8D10A5131B79}"/>
                </a:ext>
              </a:extLst>
            </p:cNvPr>
            <p:cNvSpPr/>
            <p:nvPr/>
          </p:nvSpPr>
          <p:spPr>
            <a:xfrm>
              <a:off x="-966972" y="1304716"/>
              <a:ext cx="13138844" cy="1089890"/>
            </a:xfrm>
            <a:prstGeom prst="rect">
              <a:avLst/>
            </a:pr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AEDCFE-3176-4B11-85D6-147F2C404EF3}"/>
                </a:ext>
              </a:extLst>
            </p:cNvPr>
            <p:cNvSpPr txBox="1"/>
            <p:nvPr/>
          </p:nvSpPr>
          <p:spPr>
            <a:xfrm>
              <a:off x="-856970" y="1624717"/>
              <a:ext cx="12887327" cy="449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</a:t>
              </a:r>
              <a:r>
                <a:rPr lang="en-US" altLang="ko-KR" sz="3939" b="1" spc="-185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r>
                <a:rPr lang="ko-KR" altLang="en-US" sz="3939" b="1" spc="-185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글로벌 </a:t>
              </a:r>
              <a:r>
                <a:rPr lang="en-US" altLang="ko-KR" sz="3939" b="1" spc="-185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endParaRPr lang="ko-KR" altLang="en-US" sz="3939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407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 dirty="0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sp>
        <p:nvSpPr>
          <p:cNvPr id="11" name="TextBox 10"/>
          <p:cNvSpPr txBox="1"/>
          <p:nvPr/>
        </p:nvSpPr>
        <p:spPr>
          <a:xfrm>
            <a:off x="6312024" y="2719999"/>
            <a:ext cx="5145871" cy="817187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Ⅳ. </a:t>
            </a:r>
            <a:r>
              <a:rPr lang="ko-KR" altLang="en-US" dirty="0"/>
              <a:t>글로벌 </a:t>
            </a:r>
            <a:r>
              <a:rPr lang="en-US" altLang="ko-KR" dirty="0"/>
              <a:t>ESG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인도</a:t>
            </a:r>
          </a:p>
        </p:txBody>
      </p:sp>
    </p:spTree>
    <p:extLst>
      <p:ext uri="{BB962C8B-B14F-4D97-AF65-F5344CB8AC3E}">
        <p14:creationId xmlns:p14="http://schemas.microsoft.com/office/powerpoint/2010/main" val="347734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CSR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의무화 회사법의 제정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6D7B1-6AF9-92FE-CE83-078BAFD0161A}"/>
              </a:ext>
            </a:extLst>
          </p:cNvPr>
          <p:cNvSpPr txBox="1"/>
          <p:nvPr/>
        </p:nvSpPr>
        <p:spPr>
          <a:xfrm>
            <a:off x="839416" y="2411493"/>
            <a:ext cx="60960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인도의 기업부 </a:t>
            </a:r>
            <a:r>
              <a:rPr lang="en-US" altLang="ko-KR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(MCA: the Ministry of Corporate Affairs)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2009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「기업의 사회적 책임에 대한 자발적 가이드라인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(Corporate Social Responsibility Voluntary Guidelines)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」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발표하여 기업의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 활동을 위한 기본지침을 마련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기업부의 정책자문기구로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기업원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(IICA: Indian Institute of Corporate Affairs)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설립하여 가이드라인의 고도화 작업을 추진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기존 가이드라인을 개정한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「기업의 사회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 및 경제적 책임에 관한 자발적 국가 가이드라인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NVGs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National Voluntary Guidelines on Social, Environmental &amp; Economic Responsibilities of Business)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」을 제정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C8D4EA-E252-56CD-0E46-6838FDFC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16" y="2060848"/>
            <a:ext cx="4736583" cy="3746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186CB-4CFD-9C28-291D-153451A54B34}"/>
              </a:ext>
            </a:extLst>
          </p:cNvPr>
          <p:cNvSpPr txBox="1"/>
          <p:nvPr/>
        </p:nvSpPr>
        <p:spPr>
          <a:xfrm>
            <a:off x="983432" y="6103255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6CB51-CF8F-3952-DED1-DECAE067539E}"/>
              </a:ext>
            </a:extLst>
          </p:cNvPr>
          <p:cNvSpPr txBox="1"/>
          <p:nvPr/>
        </p:nvSpPr>
        <p:spPr>
          <a:xfrm>
            <a:off x="7642438" y="6093296"/>
            <a:ext cx="1661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위키백과</a:t>
            </a:r>
          </a:p>
        </p:txBody>
      </p:sp>
    </p:spTree>
    <p:extLst>
      <p:ext uri="{BB962C8B-B14F-4D97-AF65-F5344CB8AC3E}">
        <p14:creationId xmlns:p14="http://schemas.microsoft.com/office/powerpoint/2010/main" val="177096353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CSR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의무화 회사법의 제정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–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회사법의 주요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14CE0-0A8E-56E3-A939-32E8572D7E39}"/>
              </a:ext>
            </a:extLst>
          </p:cNvPr>
          <p:cNvSpPr txBox="1"/>
          <p:nvPr/>
        </p:nvSpPr>
        <p:spPr>
          <a:xfrm>
            <a:off x="773733" y="2900000"/>
            <a:ext cx="41774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1956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제정된 「회사법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(The Companies Act)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」을 전면적으로 개정하여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사회적 책임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(CSR)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활동의 보고와 지출을 세계 최초로 의무화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 새로운 회사법을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2014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년부터 시행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9740-F01E-19C6-6FF5-26BB5F40735C}"/>
              </a:ext>
            </a:extLst>
          </p:cNvPr>
          <p:cNvSpPr txBox="1"/>
          <p:nvPr/>
        </p:nvSpPr>
        <p:spPr>
          <a:xfrm>
            <a:off x="983432" y="6103255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D675D5-DDEE-B8C4-C020-521814CD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91" y="1843663"/>
            <a:ext cx="6036036" cy="4105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045C0-C083-8724-2393-E93F23A34E74}"/>
              </a:ext>
            </a:extLst>
          </p:cNvPr>
          <p:cNvSpPr txBox="1"/>
          <p:nvPr/>
        </p:nvSpPr>
        <p:spPr>
          <a:xfrm>
            <a:off x="5590230" y="2069004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주요 내용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</a:p>
          <a:p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첫째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일정 규모 이상의 회사는 반드시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명 이상의 이사로 </a:t>
            </a:r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위원회를 구성하되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최소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 이상의 사외이사를 포함한다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둘째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해당 기업은 매년 지난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년간 평균 순이익의 최소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2%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활동으로 지출해야 하며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그 활동과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정책을 웹사이트에 공시하여야 한다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회계정보를 공시하는 경우 재무제표에 </a:t>
            </a:r>
            <a:endParaRPr lang="en-US" altLang="ko-KR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부속서로 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 </a:t>
            </a:r>
            <a:r>
              <a:rPr lang="ko-KR" altLang="en-US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보고서를 포함시켜야 한다</a:t>
            </a:r>
            <a:r>
              <a:rPr lang="en-US" altLang="ko-KR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i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97711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D2CD0D-04BE-19B7-25A0-C550A56D8811}"/>
              </a:ext>
            </a:extLst>
          </p:cNvPr>
          <p:cNvSpPr/>
          <p:nvPr/>
        </p:nvSpPr>
        <p:spPr>
          <a:xfrm>
            <a:off x="623391" y="2107574"/>
            <a:ext cx="10729192" cy="1015395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CSR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의무화 회사법의 제정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CSR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지출의무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9740-F01E-19C6-6FF5-26BB5F40735C}"/>
              </a:ext>
            </a:extLst>
          </p:cNvPr>
          <p:cNvSpPr txBox="1"/>
          <p:nvPr/>
        </p:nvSpPr>
        <p:spPr>
          <a:xfrm>
            <a:off x="1775520" y="6130554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C3A17-B882-8AA7-2D4C-E29D9DA8F5C7}"/>
              </a:ext>
            </a:extLst>
          </p:cNvPr>
          <p:cNvSpPr txBox="1"/>
          <p:nvPr/>
        </p:nvSpPr>
        <p:spPr>
          <a:xfrm>
            <a:off x="669799" y="2153606"/>
            <a:ext cx="10852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CSR </a:t>
            </a:r>
            <a:r>
              <a:rPr lang="ko-KR" altLang="en-US" dirty="0"/>
              <a:t>의무화 규정을 신설할 당시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CSR </a:t>
            </a:r>
            <a:r>
              <a:rPr lang="ko-KR" altLang="en-US" dirty="0"/>
              <a:t>지출의무 불이행에 대한 제재 규정이 미흡</a:t>
            </a:r>
            <a:endParaRPr lang="en-US" altLang="ko-KR" dirty="0"/>
          </a:p>
          <a:p>
            <a:r>
              <a:rPr lang="ko-KR" altLang="en-US" dirty="0"/>
              <a:t>→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인도 기업부는 회사법을 개정하여 </a:t>
            </a:r>
            <a:r>
              <a:rPr lang="en-US" altLang="ko-KR" dirty="0">
                <a:solidFill>
                  <a:srgbClr val="008000"/>
                </a:solidFill>
              </a:rPr>
              <a:t>CSR </a:t>
            </a:r>
            <a:r>
              <a:rPr lang="ko-KR" altLang="en-US" dirty="0">
                <a:solidFill>
                  <a:srgbClr val="008000"/>
                </a:solidFill>
              </a:rPr>
              <a:t>지출의무 불이행 제재 조항</a:t>
            </a:r>
            <a:r>
              <a:rPr lang="ko-KR" altLang="en-US" dirty="0"/>
              <a:t>을 신설하고 </a:t>
            </a:r>
            <a:r>
              <a:rPr lang="ko-KR" altLang="en-US" dirty="0">
                <a:solidFill>
                  <a:srgbClr val="008000"/>
                </a:solidFill>
              </a:rPr>
              <a:t>회사 및 관련 임원에 대해 형사처벌이 가능하도록 법제화</a:t>
            </a:r>
          </a:p>
        </p:txBody>
      </p:sp>
      <p:graphicFrame>
        <p:nvGraphicFramePr>
          <p:cNvPr id="68" name="Google Shape;1032;p49">
            <a:extLst>
              <a:ext uri="{FF2B5EF4-FFF2-40B4-BE49-F238E27FC236}">
                <a16:creationId xmlns:a16="http://schemas.microsoft.com/office/drawing/2014/main" id="{B5E0778F-C6F3-2C91-38E7-D09A58FC0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856713"/>
              </p:ext>
            </p:extLst>
          </p:nvPr>
        </p:nvGraphicFramePr>
        <p:xfrm>
          <a:off x="1849341" y="3356992"/>
          <a:ext cx="8493318" cy="26732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8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dirty="0">
                          <a:solidFill>
                            <a:srgbClr val="3C3C3B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Bebas Neue"/>
                          <a:sym typeface="Bebas Neue"/>
                        </a:rPr>
                        <a:t>의무를 위반했을 경우</a:t>
                      </a:r>
                      <a:endParaRPr sz="2400" dirty="0">
                        <a:solidFill>
                          <a:srgbClr val="3C3C3B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E79E4">
                        <a:alpha val="140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rgbClr val="3C3C3B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Bebas Neue"/>
                          <a:sym typeface="Bebas Neue"/>
                        </a:rPr>
                        <a:t>해당 회사</a:t>
                      </a:r>
                      <a:endParaRPr sz="1800" dirty="0">
                        <a:solidFill>
                          <a:srgbClr val="3C3C3B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만</a:t>
                      </a: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~250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만 루피의 벌금</a:t>
                      </a:r>
                      <a:endParaRPr sz="1600" dirty="0">
                        <a:solidFill>
                          <a:schemeClr val="accent2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rgbClr val="3C3C3B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Bebas Neue"/>
                          <a:sym typeface="Bebas Neue"/>
                        </a:rPr>
                        <a:t>관련 임원</a:t>
                      </a:r>
                      <a:endParaRPr sz="1800" dirty="0">
                        <a:solidFill>
                          <a:srgbClr val="3C3C3B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년 이하의 징역형 또는 </a:t>
                      </a: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5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만</a:t>
                      </a: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~50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만 루피의 벌금형</a:t>
                      </a:r>
                      <a:endParaRPr sz="1600" dirty="0">
                        <a:solidFill>
                          <a:schemeClr val="accent2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20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CSR </a:t>
                      </a:r>
                      <a:r>
                        <a:rPr lang="ko-KR" altLang="en-US" sz="20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지출</a:t>
                      </a:r>
                      <a:endParaRPr sz="2000" dirty="0">
                        <a:solidFill>
                          <a:srgbClr val="3C3C3B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1C1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3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년 내에 </a:t>
                      </a: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CSR 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프로젝트 계획에 따라 모두 지출하여야 하며</a:t>
                      </a:r>
                      <a:r>
                        <a:rPr lang="en-US" altLang="ko-KR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미사용 된 자금은 인도정부가 조성한 특정 펀드에 강제로 예치되었다가 국고에 자동 귀속</a:t>
                      </a:r>
                      <a:endParaRPr sz="1600" dirty="0">
                        <a:solidFill>
                          <a:schemeClr val="accent2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19191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58048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클린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인디아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(Clean India)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9740-F01E-19C6-6FF5-26BB5F40735C}"/>
              </a:ext>
            </a:extLst>
          </p:cNvPr>
          <p:cNvSpPr txBox="1"/>
          <p:nvPr/>
        </p:nvSpPr>
        <p:spPr>
          <a:xfrm>
            <a:off x="983432" y="6103255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p112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3D29B-A697-3183-39E8-DD6F2FEF8903}"/>
              </a:ext>
            </a:extLst>
          </p:cNvPr>
          <p:cNvSpPr txBox="1"/>
          <p:nvPr/>
        </p:nvSpPr>
        <p:spPr>
          <a:xfrm>
            <a:off x="767408" y="2167116"/>
            <a:ext cx="109925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“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클린 인디아</a:t>
            </a: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(SBM: Swachh Bharat Mission, Clean India) </a:t>
            </a:r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캠페인</a:t>
            </a: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”</a:t>
            </a:r>
          </a:p>
          <a:p>
            <a:pPr algn="ctr"/>
            <a:endParaRPr lang="en-US" altLang="ko-KR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인도의 나렌드라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모디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총리가 ‘깨끗한 인도’ 비전을 달성한다는 목표로 마하트마 간디의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145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번째 생일인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2014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 전국적 차원에서 시작한 환경 개선 및 시민의식 개조 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963FDC-A767-2266-3BE9-6B53B7172EAE}"/>
              </a:ext>
            </a:extLst>
          </p:cNvPr>
          <p:cNvSpPr/>
          <p:nvPr/>
        </p:nvSpPr>
        <p:spPr>
          <a:xfrm>
            <a:off x="1080093" y="3819132"/>
            <a:ext cx="10031814" cy="1261885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99747-F38B-1847-154A-41811211E8D6}"/>
              </a:ext>
            </a:extLst>
          </p:cNvPr>
          <p:cNvSpPr txBox="1"/>
          <p:nvPr/>
        </p:nvSpPr>
        <p:spPr>
          <a:xfrm>
            <a:off x="2279576" y="4013460"/>
            <a:ext cx="7632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간디 탄생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150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주년이 되는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일까지 전국에 약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억 달러를 투자해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억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천만 개 이상의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화장실과 고형폐기물 처리를 위한 쓰레기 수거 시스템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보급하는 프로젝트</a:t>
            </a:r>
          </a:p>
        </p:txBody>
      </p:sp>
    </p:spTree>
    <p:extLst>
      <p:ext uri="{BB962C8B-B14F-4D97-AF65-F5344CB8AC3E}">
        <p14:creationId xmlns:p14="http://schemas.microsoft.com/office/powerpoint/2010/main" val="7533623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클린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인디아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(Clean India)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9740-F01E-19C6-6FF5-26BB5F40735C}"/>
              </a:ext>
            </a:extLst>
          </p:cNvPr>
          <p:cNvSpPr txBox="1"/>
          <p:nvPr/>
        </p:nvSpPr>
        <p:spPr>
          <a:xfrm>
            <a:off x="888212" y="5994865"/>
            <a:ext cx="2160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정인서 기자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아시아투데이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42B7E6-9AE8-BAD3-C069-FD9AA5C4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32856"/>
            <a:ext cx="4572427" cy="3432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3CCBA2-D7B2-F2B1-D95E-78FF8278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69" y="2251861"/>
            <a:ext cx="4762500" cy="3028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AA8E1-4671-6648-3701-77A263CD1A4E}"/>
              </a:ext>
            </a:extLst>
          </p:cNvPr>
          <p:cNvSpPr txBox="1"/>
          <p:nvPr/>
        </p:nvSpPr>
        <p:spPr>
          <a:xfrm>
            <a:off x="6483969" y="5733255"/>
            <a:ext cx="2160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박원희 기자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서울경제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2E632-0B03-E6F1-274F-C609FC276B8B}"/>
              </a:ext>
            </a:extLst>
          </p:cNvPr>
          <p:cNvSpPr txBox="1"/>
          <p:nvPr/>
        </p:nvSpPr>
        <p:spPr>
          <a:xfrm>
            <a:off x="879031" y="5596157"/>
            <a:ext cx="57930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 뉴델리 동남부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라즈파트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나가르에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생긴 공중화장실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EC768-0311-31B2-A3AD-41B5C2E5A6C3}"/>
              </a:ext>
            </a:extLst>
          </p:cNvPr>
          <p:cNvSpPr txBox="1"/>
          <p:nvPr/>
        </p:nvSpPr>
        <p:spPr>
          <a:xfrm>
            <a:off x="6483969" y="533775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 시골 빈민촌에 새롭게 설치된 화장실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062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인도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클린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인디아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(Clean India)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정책의 영향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9740-F01E-19C6-6FF5-26BB5F40735C}"/>
              </a:ext>
            </a:extLst>
          </p:cNvPr>
          <p:cNvSpPr txBox="1"/>
          <p:nvPr/>
        </p:nvSpPr>
        <p:spPr>
          <a:xfrm>
            <a:off x="982816" y="6158834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p113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39A3C-AA4D-4CDA-A08C-06C498717E79}"/>
              </a:ext>
            </a:extLst>
          </p:cNvPr>
          <p:cNvSpPr txBox="1"/>
          <p:nvPr/>
        </p:nvSpPr>
        <p:spPr>
          <a:xfrm>
            <a:off x="7727596" y="5278036"/>
            <a:ext cx="292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여성권리 강화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3A83C-379E-8E8D-4A59-39782BF42610}"/>
              </a:ext>
            </a:extLst>
          </p:cNvPr>
          <p:cNvSpPr txBox="1"/>
          <p:nvPr/>
        </p:nvSpPr>
        <p:spPr>
          <a:xfrm>
            <a:off x="1569988" y="5268213"/>
            <a:ext cx="291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국가 이미지 변화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11A0D-B775-9E0E-0505-BBF19E683791}"/>
              </a:ext>
            </a:extLst>
          </p:cNvPr>
          <p:cNvSpPr txBox="1"/>
          <p:nvPr/>
        </p:nvSpPr>
        <p:spPr>
          <a:xfrm>
            <a:off x="8328248" y="3693960"/>
            <a:ext cx="292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청결과 위생에 대한 인식 개선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F34DF-F6E8-015B-2F80-2F2C0CF3A6AC}"/>
              </a:ext>
            </a:extLst>
          </p:cNvPr>
          <p:cNvSpPr txBox="1"/>
          <p:nvPr/>
        </p:nvSpPr>
        <p:spPr>
          <a:xfrm>
            <a:off x="1569988" y="2226453"/>
            <a:ext cx="3030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노상 용변이 감소해 위생환경 개선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7C80CA-AFE6-117E-CCC3-CB8C8A85B277}"/>
              </a:ext>
            </a:extLst>
          </p:cNvPr>
          <p:cNvSpPr txBox="1"/>
          <p:nvPr/>
        </p:nvSpPr>
        <p:spPr>
          <a:xfrm>
            <a:off x="7709331" y="2226453"/>
            <a:ext cx="2929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여성의 안전과 인권 증진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2A218-598C-BC03-3466-16357E7C8FD8}"/>
              </a:ext>
            </a:extLst>
          </p:cNvPr>
          <p:cNvSpPr txBox="1"/>
          <p:nvPr/>
        </p:nvSpPr>
        <p:spPr>
          <a:xfrm>
            <a:off x="819011" y="3593730"/>
            <a:ext cx="297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화장실 건설 과정에서 여성 인력의 일자리 창출에 큰 기여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rial" pitchFamily="34" charset="0"/>
            </a:endParaRPr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CE7DF37A-F79B-A23C-5234-14D9B8934B2D}"/>
              </a:ext>
            </a:extLst>
          </p:cNvPr>
          <p:cNvSpPr/>
          <p:nvPr/>
        </p:nvSpPr>
        <p:spPr>
          <a:xfrm>
            <a:off x="5345537" y="3161271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Donut 6">
            <a:extLst>
              <a:ext uri="{FF2B5EF4-FFF2-40B4-BE49-F238E27FC236}">
                <a16:creationId xmlns:a16="http://schemas.microsoft.com/office/drawing/2014/main" id="{CF5E7B23-9DE0-A2C7-C036-7642C7266319}"/>
              </a:ext>
            </a:extLst>
          </p:cNvPr>
          <p:cNvSpPr/>
          <p:nvPr/>
        </p:nvSpPr>
        <p:spPr>
          <a:xfrm>
            <a:off x="4448343" y="2264075"/>
            <a:ext cx="3279253" cy="3279255"/>
          </a:xfrm>
          <a:prstGeom prst="donut">
            <a:avLst>
              <a:gd name="adj" fmla="val 1907"/>
            </a:avLst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Oval 41">
            <a:extLst>
              <a:ext uri="{FF2B5EF4-FFF2-40B4-BE49-F238E27FC236}">
                <a16:creationId xmlns:a16="http://schemas.microsoft.com/office/drawing/2014/main" id="{5017E7F9-8AEA-56D7-7930-31F4DA1C02C0}"/>
              </a:ext>
            </a:extLst>
          </p:cNvPr>
          <p:cNvSpPr/>
          <p:nvPr/>
        </p:nvSpPr>
        <p:spPr>
          <a:xfrm>
            <a:off x="4722774" y="2041223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Oval 43">
            <a:extLst>
              <a:ext uri="{FF2B5EF4-FFF2-40B4-BE49-F238E27FC236}">
                <a16:creationId xmlns:a16="http://schemas.microsoft.com/office/drawing/2014/main" id="{94F1FDDB-F19E-DAE7-9C56-25B35628E105}"/>
              </a:ext>
            </a:extLst>
          </p:cNvPr>
          <p:cNvSpPr/>
          <p:nvPr/>
        </p:nvSpPr>
        <p:spPr>
          <a:xfrm>
            <a:off x="6478793" y="2041223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0" name="Oval 44">
            <a:extLst>
              <a:ext uri="{FF2B5EF4-FFF2-40B4-BE49-F238E27FC236}">
                <a16:creationId xmlns:a16="http://schemas.microsoft.com/office/drawing/2014/main" id="{13FFBDD6-F740-F642-69F6-5DA26E2CD2FD}"/>
              </a:ext>
            </a:extLst>
          </p:cNvPr>
          <p:cNvSpPr/>
          <p:nvPr/>
        </p:nvSpPr>
        <p:spPr>
          <a:xfrm>
            <a:off x="4038591" y="3415945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Oval 45">
            <a:extLst>
              <a:ext uri="{FF2B5EF4-FFF2-40B4-BE49-F238E27FC236}">
                <a16:creationId xmlns:a16="http://schemas.microsoft.com/office/drawing/2014/main" id="{F304F173-E227-E25E-1BF2-2B9E9125D4E0}"/>
              </a:ext>
            </a:extLst>
          </p:cNvPr>
          <p:cNvSpPr/>
          <p:nvPr/>
        </p:nvSpPr>
        <p:spPr>
          <a:xfrm>
            <a:off x="7177891" y="3415945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E0A7A73-CDD0-276D-C5DC-6FB864BEB3F2}"/>
              </a:ext>
            </a:extLst>
          </p:cNvPr>
          <p:cNvSpPr/>
          <p:nvPr/>
        </p:nvSpPr>
        <p:spPr>
          <a:xfrm>
            <a:off x="6478793" y="4778637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3" name="Oval 47">
            <a:extLst>
              <a:ext uri="{FF2B5EF4-FFF2-40B4-BE49-F238E27FC236}">
                <a16:creationId xmlns:a16="http://schemas.microsoft.com/office/drawing/2014/main" id="{776376D7-9B8B-3E85-DBB2-A20DC159311C}"/>
              </a:ext>
            </a:extLst>
          </p:cNvPr>
          <p:cNvSpPr/>
          <p:nvPr/>
        </p:nvSpPr>
        <p:spPr>
          <a:xfrm>
            <a:off x="4722774" y="4778637"/>
            <a:ext cx="975518" cy="975518"/>
          </a:xfrm>
          <a:prstGeom prst="ellipse">
            <a:avLst/>
          </a:prstGeom>
          <a:solidFill>
            <a:srgbClr val="008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375591B6-3B50-33AC-54A6-BE136576FEC0}"/>
              </a:ext>
            </a:extLst>
          </p:cNvPr>
          <p:cNvSpPr/>
          <p:nvPr/>
        </p:nvSpPr>
        <p:spPr>
          <a:xfrm>
            <a:off x="5041314" y="236976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680528B6-65E9-45CF-4D66-BA55CDA16EDB}"/>
              </a:ext>
            </a:extLst>
          </p:cNvPr>
          <p:cNvSpPr/>
          <p:nvPr/>
        </p:nvSpPr>
        <p:spPr>
          <a:xfrm>
            <a:off x="4386615" y="3760593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373941A6-202D-D40D-FDCC-DDF977E30E4E}"/>
              </a:ext>
            </a:extLst>
          </p:cNvPr>
          <p:cNvSpPr/>
          <p:nvPr/>
        </p:nvSpPr>
        <p:spPr>
          <a:xfrm flipH="1">
            <a:off x="5018087" y="513610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7" name="Round Same Side Corner Rectangle 11">
            <a:extLst>
              <a:ext uri="{FF2B5EF4-FFF2-40B4-BE49-F238E27FC236}">
                <a16:creationId xmlns:a16="http://schemas.microsoft.com/office/drawing/2014/main" id="{621C06D4-0A24-7920-CC0A-E908432495F6}"/>
              </a:ext>
            </a:extLst>
          </p:cNvPr>
          <p:cNvSpPr>
            <a:spLocks noChangeAspect="1"/>
          </p:cNvSpPr>
          <p:nvPr/>
        </p:nvSpPr>
        <p:spPr>
          <a:xfrm rot="9900000">
            <a:off x="6829153" y="5098941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1FDDAF63-8253-6580-2354-E7263B46CA68}"/>
              </a:ext>
            </a:extLst>
          </p:cNvPr>
          <p:cNvSpPr/>
          <p:nvPr/>
        </p:nvSpPr>
        <p:spPr>
          <a:xfrm>
            <a:off x="7475311" y="378262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9" name="Round Same Side Corner Rectangle 36">
            <a:extLst>
              <a:ext uri="{FF2B5EF4-FFF2-40B4-BE49-F238E27FC236}">
                <a16:creationId xmlns:a16="http://schemas.microsoft.com/office/drawing/2014/main" id="{95D92C92-2194-CC90-5041-041CA331E248}"/>
              </a:ext>
            </a:extLst>
          </p:cNvPr>
          <p:cNvSpPr>
            <a:spLocks noChangeAspect="1"/>
          </p:cNvSpPr>
          <p:nvPr/>
        </p:nvSpPr>
        <p:spPr>
          <a:xfrm>
            <a:off x="6783583" y="234450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021FFD92-6A1A-FCF7-D7AB-8DC8EE6DC92E}"/>
              </a:ext>
            </a:extLst>
          </p:cNvPr>
          <p:cNvSpPr/>
          <p:nvPr/>
        </p:nvSpPr>
        <p:spPr>
          <a:xfrm>
            <a:off x="5731519" y="3518670"/>
            <a:ext cx="728962" cy="73489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37909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21240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미국의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알아보았다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/>
              <a:t>학 습 정 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31556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중국의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알아보았다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2672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일본의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알아보았다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3788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인도의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알아보았다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43708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" y="2310160"/>
            <a:ext cx="12192000" cy="614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50813" algn="ctr" defTabSz="762000">
              <a:lnSpc>
                <a:spcPct val="130000"/>
              </a:lnSpc>
              <a:spcBef>
                <a:spcPct val="50000"/>
              </a:spcBef>
            </a:pPr>
            <a:r>
              <a:rPr lang="ko-KR" altLang="en-US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끝까지 경청해 주셔서 감사 드립니다</a:t>
            </a:r>
            <a:r>
              <a:rPr lang="en-US" altLang="ko-KR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3400" dirty="0">
              <a:solidFill>
                <a:schemeClr val="accent5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Picture 12" descr="https://search.pstatic.net/common/?src=http%3A%2F%2Fblogfiles.naver.net%2FMjAyMjA3MjFfNzAg%2FMDAxNjU4MzUyNDUyMDI2.H1sj61BQ0qObk5pJmy5Ixkq5mKA9DDwl8Z7zPGgxZH8g.T9sKA3prKUTyVKACJ6rgOz6TfrCJQlxQmozU-_JDdU0g.JPEG.dlarbfls%2FKakaoTalk_20220720_144805828.jpg&amp;type=sc960_832">
            <a:extLst>
              <a:ext uri="{FF2B5EF4-FFF2-40B4-BE49-F238E27FC236}">
                <a16:creationId xmlns:a16="http://schemas.microsoft.com/office/drawing/2014/main" id="{7C5DE7F3-5BC3-4929-9044-D7554A75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6" b="7253"/>
          <a:stretch/>
        </p:blipFill>
        <p:spPr bwMode="auto">
          <a:xfrm>
            <a:off x="0" y="3212976"/>
            <a:ext cx="12185025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1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18940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미국의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알아본다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습 목 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29256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중국의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알아본다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0372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일본의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알아본다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1488"/>
            <a:ext cx="9392244" cy="4647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인도의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경영에 대해 알아본다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757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BC56CC-7DDB-4211-89A6-9A06C63BB91B}"/>
              </a:ext>
            </a:extLst>
          </p:cNvPr>
          <p:cNvSpPr/>
          <p:nvPr/>
        </p:nvSpPr>
        <p:spPr>
          <a:xfrm>
            <a:off x="778487" y="781619"/>
            <a:ext cx="464331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600" spc="246" dirty="0">
                <a:solidFill>
                  <a:srgbClr val="064B8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</a:t>
            </a:r>
            <a:r>
              <a:rPr kumimoji="0" lang="en-US" altLang="ko-KR" sz="3600" spc="246" dirty="0">
                <a:solidFill>
                  <a:srgbClr val="298E9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ONTENTS</a:t>
            </a:r>
            <a:endParaRPr kumimoji="0" lang="ko-KR" altLang="en-US" sz="3600" spc="246" dirty="0">
              <a:solidFill>
                <a:srgbClr val="298E9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95C716-5B92-45EE-8E73-1C56D1C9F939}"/>
              </a:ext>
            </a:extLst>
          </p:cNvPr>
          <p:cNvCxnSpPr/>
          <p:nvPr/>
        </p:nvCxnSpPr>
        <p:spPr>
          <a:xfrm flipV="1">
            <a:off x="906846" y="146141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4ACDA-3508-4800-9707-6DDFF7579F4B}"/>
              </a:ext>
            </a:extLst>
          </p:cNvPr>
          <p:cNvSpPr txBox="1"/>
          <p:nvPr/>
        </p:nvSpPr>
        <p:spPr>
          <a:xfrm>
            <a:off x="5951984" y="2818312"/>
            <a:ext cx="4752529" cy="269892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Ⅰ.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글로벌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-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미국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Ⅱ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글로벌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중국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Ⅲ.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글로벌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-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일본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Ⅳ.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글로벌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-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인도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03377-A421-418C-88FE-B9BFB880E622}"/>
              </a:ext>
            </a:extLst>
          </p:cNvPr>
          <p:cNvSpPr/>
          <p:nvPr/>
        </p:nvSpPr>
        <p:spPr>
          <a:xfrm>
            <a:off x="104260" y="136894"/>
            <a:ext cx="12000656" cy="66195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2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 dirty="0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 dirty="0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sp>
        <p:nvSpPr>
          <p:cNvPr id="12" name="TextBox 11"/>
          <p:cNvSpPr txBox="1"/>
          <p:nvPr/>
        </p:nvSpPr>
        <p:spPr>
          <a:xfrm>
            <a:off x="5303912" y="2719999"/>
            <a:ext cx="6153983" cy="790705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Ⅰ.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</p:spTree>
    <p:extLst>
      <p:ext uri="{BB962C8B-B14F-4D97-AF65-F5344CB8AC3E}">
        <p14:creationId xmlns:p14="http://schemas.microsoft.com/office/powerpoint/2010/main" val="45959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바이든 정부의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Environmental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479376" y="5244357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p90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5E89D-89BE-CBEA-E226-E0102B40A691}"/>
              </a:ext>
            </a:extLst>
          </p:cNvPr>
          <p:cNvSpPr txBox="1"/>
          <p:nvPr/>
        </p:nvSpPr>
        <p:spPr>
          <a:xfrm>
            <a:off x="483906" y="2885452"/>
            <a:ext cx="53483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‘공중보건 및 환경 보호</a:t>
            </a:r>
            <a:r>
              <a:rPr lang="en-US" altLang="ko-KR" b="1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대응을 위한 과학 복원’ 행정명령</a:t>
            </a:r>
            <a:r>
              <a:rPr lang="en-US" altLang="ko-KR" b="1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(EO 13990)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발표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Keystone XL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파이프라인 사업 허가취소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북극 보호 지역의 석유 시추 중단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온실가스 배출에 따른 사회적 비용을 추산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118ADE-2690-F24D-03F2-D8656394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291" y="2256835"/>
            <a:ext cx="5348336" cy="35655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AF061-C885-75AF-E11D-5745E12A0241}"/>
              </a:ext>
            </a:extLst>
          </p:cNvPr>
          <p:cNvSpPr txBox="1"/>
          <p:nvPr/>
        </p:nvSpPr>
        <p:spPr>
          <a:xfrm>
            <a:off x="9530411" y="5822392"/>
            <a:ext cx="38884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2023,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권영미 기자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뉴스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1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991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CF36B890-9819-BEB9-347A-F24170E6E4FF}"/>
              </a:ext>
            </a:extLst>
          </p:cNvPr>
          <p:cNvSpPr/>
          <p:nvPr/>
        </p:nvSpPr>
        <p:spPr>
          <a:xfrm>
            <a:off x="2819547" y="2584510"/>
            <a:ext cx="2041200" cy="35100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5F25A7-B62D-1CD6-82F9-F702D58BED30}"/>
              </a:ext>
            </a:extLst>
          </p:cNvPr>
          <p:cNvSpPr/>
          <p:nvPr/>
        </p:nvSpPr>
        <p:spPr>
          <a:xfrm>
            <a:off x="5063174" y="2584510"/>
            <a:ext cx="2041200" cy="35100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FF45528-6FF8-8C2B-9B8B-52C47407A8ED}"/>
              </a:ext>
            </a:extLst>
          </p:cNvPr>
          <p:cNvSpPr/>
          <p:nvPr/>
        </p:nvSpPr>
        <p:spPr>
          <a:xfrm>
            <a:off x="7295160" y="2589587"/>
            <a:ext cx="2041200" cy="35100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7005080-11F3-2086-F2F9-993802405384}"/>
              </a:ext>
            </a:extLst>
          </p:cNvPr>
          <p:cNvSpPr/>
          <p:nvPr/>
        </p:nvSpPr>
        <p:spPr>
          <a:xfrm>
            <a:off x="9516939" y="2584510"/>
            <a:ext cx="2041200" cy="35100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114ADC-D9CE-FAB3-4EB2-8276DCD1EA48}"/>
              </a:ext>
            </a:extLst>
          </p:cNvPr>
          <p:cNvSpPr/>
          <p:nvPr/>
        </p:nvSpPr>
        <p:spPr>
          <a:xfrm>
            <a:off x="589372" y="2584510"/>
            <a:ext cx="2041200" cy="35100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바이든 정부의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- Environmental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61E38-3C5C-3459-FFE6-A465ABCA93CD}"/>
              </a:ext>
            </a:extLst>
          </p:cNvPr>
          <p:cNvSpPr txBox="1"/>
          <p:nvPr/>
        </p:nvSpPr>
        <p:spPr>
          <a:xfrm>
            <a:off x="3419753" y="2070306"/>
            <a:ext cx="5328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국내외 기후위기 대응을 위한 행정명령</a:t>
            </a:r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(EO 14008)</a:t>
            </a:r>
            <a:endParaRPr lang="ko-KR" altLang="en-US" sz="20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E74D67-C182-1484-2C9C-D674E007FFA3}"/>
              </a:ext>
            </a:extLst>
          </p:cNvPr>
          <p:cNvSpPr txBox="1"/>
          <p:nvPr/>
        </p:nvSpPr>
        <p:spPr>
          <a:xfrm>
            <a:off x="752076" y="2787060"/>
            <a:ext cx="1682895" cy="2726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국가안보와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외교정책의 핵심요소로 다루어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 및 국제협력 관련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전권을 행사할 수 있는 </a:t>
            </a: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기후특사직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신설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399EF0-7032-B5DF-7182-02354183AFCE}"/>
              </a:ext>
            </a:extLst>
          </p:cNvPr>
          <p:cNvSpPr txBox="1"/>
          <p:nvPr/>
        </p:nvSpPr>
        <p:spPr>
          <a:xfrm>
            <a:off x="3012729" y="2787060"/>
            <a:ext cx="1682895" cy="26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대응을 위한 연방정부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차원의 정책을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총괄하기 위해서 백악관 내에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국내기후정책실</a:t>
            </a:r>
            <a:r>
              <a:rPr lang="en-US" altLang="ko-KR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(Office of Domestic Climate Policy)</a:t>
            </a:r>
            <a:r>
              <a:rPr lang="ko-KR" altLang="en-US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400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설치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6B4D46-C484-70DD-4984-BD058F37F20E}"/>
              </a:ext>
            </a:extLst>
          </p:cNvPr>
          <p:cNvSpPr txBox="1"/>
          <p:nvPr/>
        </p:nvSpPr>
        <p:spPr>
          <a:xfrm>
            <a:off x="5259481" y="2771746"/>
            <a:ext cx="16828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정부조달 측면에 연방정부기관들이 저탄소 전력과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전기자동차를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우선 구매하도록 하여 </a:t>
            </a: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청정에너지 산업 활성화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촉진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F76F42-CCC1-637F-CB3A-D41077D4865A}"/>
              </a:ext>
            </a:extLst>
          </p:cNvPr>
          <p:cNvSpPr txBox="1"/>
          <p:nvPr/>
        </p:nvSpPr>
        <p:spPr>
          <a:xfrm>
            <a:off x="7455129" y="2787060"/>
            <a:ext cx="1682895" cy="294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전향적인 국가 </a:t>
            </a:r>
            <a:endParaRPr lang="en-US" altLang="ko-KR" sz="1600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온실가스 감축목표</a:t>
            </a:r>
            <a:r>
              <a:rPr lang="en-US" altLang="ko-KR" sz="14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(NDC: Nationally Determined Contribution)</a:t>
            </a:r>
            <a:endParaRPr lang="en-US" altLang="ko-KR" sz="1600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개발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&amp;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감축전략을 담은 </a:t>
            </a: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기후재정계획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수립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76FBEF-788F-714B-7A69-4272BC495BC2}"/>
              </a:ext>
            </a:extLst>
          </p:cNvPr>
          <p:cNvSpPr txBox="1"/>
          <p:nvPr/>
        </p:nvSpPr>
        <p:spPr>
          <a:xfrm>
            <a:off x="9696091" y="2787060"/>
            <a:ext cx="16828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화석연료 보조금 폐지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공유지에서 화석연료 신규 채굴을 금지하고 현재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 중인 임대와 허가에 대한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재평가 실시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2FC796-9A5A-FED8-2278-2476B7BC5765}"/>
              </a:ext>
            </a:extLst>
          </p:cNvPr>
          <p:cNvSpPr txBox="1"/>
          <p:nvPr/>
        </p:nvSpPr>
        <p:spPr>
          <a:xfrm>
            <a:off x="7536160" y="6167335"/>
            <a:ext cx="4104456" cy="26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p89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2255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바이든 정부의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Social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944098" y="5945661"/>
            <a:ext cx="61115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p94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2DEC5B-0131-6E8F-D5EF-DCE31432F871}"/>
              </a:ext>
            </a:extLst>
          </p:cNvPr>
          <p:cNvSpPr txBox="1"/>
          <p:nvPr/>
        </p:nvSpPr>
        <p:spPr>
          <a:xfrm>
            <a:off x="944098" y="2531931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「인종 형평성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(racial equity)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대한 행정명령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(EO 13985)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」</a:t>
            </a:r>
          </a:p>
        </p:txBody>
      </p:sp>
      <p:cxnSp>
        <p:nvCxnSpPr>
          <p:cNvPr id="36" name="Google Shape;420;p33">
            <a:extLst>
              <a:ext uri="{FF2B5EF4-FFF2-40B4-BE49-F238E27FC236}">
                <a16:creationId xmlns:a16="http://schemas.microsoft.com/office/drawing/2014/main" id="{28453C98-96DF-B777-E9C7-060EEC83A269}"/>
              </a:ext>
            </a:extLst>
          </p:cNvPr>
          <p:cNvCxnSpPr/>
          <p:nvPr/>
        </p:nvCxnSpPr>
        <p:spPr>
          <a:xfrm>
            <a:off x="3935760" y="2926815"/>
            <a:ext cx="105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4" name="Google Shape;398;p33">
            <a:extLst>
              <a:ext uri="{FF2B5EF4-FFF2-40B4-BE49-F238E27FC236}">
                <a16:creationId xmlns:a16="http://schemas.microsoft.com/office/drawing/2014/main" id="{D0532424-88A9-2E33-1FD5-BB9DB93D2014}"/>
              </a:ext>
            </a:extLst>
          </p:cNvPr>
          <p:cNvGrpSpPr/>
          <p:nvPr/>
        </p:nvGrpSpPr>
        <p:grpSpPr>
          <a:xfrm>
            <a:off x="5073128" y="2018560"/>
            <a:ext cx="2037648" cy="2089391"/>
            <a:chOff x="3505144" y="2438232"/>
            <a:chExt cx="1342126" cy="1588450"/>
          </a:xfrm>
        </p:grpSpPr>
        <p:sp>
          <p:nvSpPr>
            <p:cNvPr id="45" name="Google Shape;399;p33">
              <a:extLst>
                <a:ext uri="{FF2B5EF4-FFF2-40B4-BE49-F238E27FC236}">
                  <a16:creationId xmlns:a16="http://schemas.microsoft.com/office/drawing/2014/main" id="{C749D493-DB2C-2EB3-5B05-9DE8A22DBD88}"/>
                </a:ext>
              </a:extLst>
            </p:cNvPr>
            <p:cNvSpPr txBox="1"/>
            <p:nvPr/>
          </p:nvSpPr>
          <p:spPr>
            <a:xfrm flipH="1">
              <a:off x="3505205" y="2438232"/>
              <a:ext cx="1342065" cy="706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kern="0" dirty="0">
                  <a:solidFill>
                    <a:srgbClr val="3C3C3B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  <a:cs typeface="Bebas Neue"/>
                  <a:sym typeface="Bebas Neue"/>
                </a:rPr>
                <a:t>인종차별적 요인</a:t>
              </a:r>
              <a:endParaRPr sz="2300" kern="0" dirty="0">
                <a:solidFill>
                  <a:srgbClr val="3C3C3B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46" name="Google Shape;400;p33">
              <a:extLst>
                <a:ext uri="{FF2B5EF4-FFF2-40B4-BE49-F238E27FC236}">
                  <a16:creationId xmlns:a16="http://schemas.microsoft.com/office/drawing/2014/main" id="{B4B1EFDE-55CC-BDE1-4AB1-DEBF65AE7B35}"/>
                </a:ext>
              </a:extLst>
            </p:cNvPr>
            <p:cNvSpPr txBox="1"/>
            <p:nvPr/>
          </p:nvSpPr>
          <p:spPr>
            <a:xfrm flipH="1">
              <a:off x="3505144" y="3068974"/>
              <a:ext cx="1342065" cy="9577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연방정부기관의 프로그램</a:t>
              </a:r>
              <a:r>
                <a:rPr lang="en-US" altLang="ko-KR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,</a:t>
              </a: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 정책 수혜와 기회에서 구조적인 인종차별적 요인이 있는지 조사</a:t>
              </a: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grpSp>
        <p:nvGrpSpPr>
          <p:cNvPr id="49" name="Google Shape;398;p33">
            <a:extLst>
              <a:ext uri="{FF2B5EF4-FFF2-40B4-BE49-F238E27FC236}">
                <a16:creationId xmlns:a16="http://schemas.microsoft.com/office/drawing/2014/main" id="{1F954AA7-D5C5-F6E9-7B89-15A6679251D1}"/>
              </a:ext>
            </a:extLst>
          </p:cNvPr>
          <p:cNvGrpSpPr/>
          <p:nvPr/>
        </p:nvGrpSpPr>
        <p:grpSpPr>
          <a:xfrm>
            <a:off x="7228556" y="1772816"/>
            <a:ext cx="2051968" cy="2168551"/>
            <a:chOff x="3495651" y="2262806"/>
            <a:chExt cx="1351558" cy="1648631"/>
          </a:xfrm>
        </p:grpSpPr>
        <p:sp>
          <p:nvSpPr>
            <p:cNvPr id="50" name="Google Shape;399;p33">
              <a:extLst>
                <a:ext uri="{FF2B5EF4-FFF2-40B4-BE49-F238E27FC236}">
                  <a16:creationId xmlns:a16="http://schemas.microsoft.com/office/drawing/2014/main" id="{B14ED442-9A5F-D16E-1E5A-8BEFD4040490}"/>
                </a:ext>
              </a:extLst>
            </p:cNvPr>
            <p:cNvSpPr txBox="1"/>
            <p:nvPr/>
          </p:nvSpPr>
          <p:spPr>
            <a:xfrm flipH="1">
              <a:off x="3495651" y="2262806"/>
              <a:ext cx="1342065" cy="690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kern="0" dirty="0">
                  <a:solidFill>
                    <a:srgbClr val="3C3C3B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  <a:cs typeface="Bebas Neue"/>
                  <a:sym typeface="Bebas Neue"/>
                </a:rPr>
                <a:t>공평한 분배</a:t>
              </a:r>
              <a:endParaRPr sz="2300" kern="0" dirty="0">
                <a:solidFill>
                  <a:srgbClr val="3C3C3B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51" name="Google Shape;400;p33">
              <a:extLst>
                <a:ext uri="{FF2B5EF4-FFF2-40B4-BE49-F238E27FC236}">
                  <a16:creationId xmlns:a16="http://schemas.microsoft.com/office/drawing/2014/main" id="{B20DAC95-ECA2-1E1B-9393-5D5E914B5D19}"/>
                </a:ext>
              </a:extLst>
            </p:cNvPr>
            <p:cNvSpPr txBox="1"/>
            <p:nvPr/>
          </p:nvSpPr>
          <p:spPr>
            <a:xfrm flipH="1">
              <a:off x="3505144" y="3068974"/>
              <a:ext cx="1342065" cy="84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관리예산실</a:t>
              </a:r>
              <a:r>
                <a:rPr lang="en-US" altLang="ko-KR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(OMB)</a:t>
              </a: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은 연방자금이 필요한 지역에 인종과 관계없이 공평하게 분배되는지를 분석</a:t>
              </a: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grpSp>
        <p:nvGrpSpPr>
          <p:cNvPr id="54" name="Google Shape;398;p33">
            <a:extLst>
              <a:ext uri="{FF2B5EF4-FFF2-40B4-BE49-F238E27FC236}">
                <a16:creationId xmlns:a16="http://schemas.microsoft.com/office/drawing/2014/main" id="{5EDA7F98-925D-6B2A-5174-A46166821300}"/>
              </a:ext>
            </a:extLst>
          </p:cNvPr>
          <p:cNvGrpSpPr/>
          <p:nvPr/>
        </p:nvGrpSpPr>
        <p:grpSpPr>
          <a:xfrm>
            <a:off x="9408368" y="1968350"/>
            <a:ext cx="2037648" cy="1916930"/>
            <a:chOff x="3505144" y="2454100"/>
            <a:chExt cx="1342126" cy="1457337"/>
          </a:xfrm>
        </p:grpSpPr>
        <p:sp>
          <p:nvSpPr>
            <p:cNvPr id="55" name="Google Shape;399;p33">
              <a:extLst>
                <a:ext uri="{FF2B5EF4-FFF2-40B4-BE49-F238E27FC236}">
                  <a16:creationId xmlns:a16="http://schemas.microsoft.com/office/drawing/2014/main" id="{A4564FB0-4036-38FB-D029-5AC5F8E8210A}"/>
                </a:ext>
              </a:extLst>
            </p:cNvPr>
            <p:cNvSpPr txBox="1"/>
            <p:nvPr/>
          </p:nvSpPr>
          <p:spPr>
            <a:xfrm flipH="1">
              <a:off x="3505205" y="2454100"/>
              <a:ext cx="1342065" cy="690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2300" kern="0" dirty="0">
                  <a:solidFill>
                    <a:srgbClr val="3C3C3B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  <a:cs typeface="Bebas Neue"/>
                  <a:sym typeface="Bebas Neue"/>
                </a:rPr>
                <a:t>차별적 조항 여부</a:t>
              </a:r>
              <a:endParaRPr sz="2300" kern="0" dirty="0">
                <a:solidFill>
                  <a:srgbClr val="3C3C3B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56" name="Google Shape;400;p33">
              <a:extLst>
                <a:ext uri="{FF2B5EF4-FFF2-40B4-BE49-F238E27FC236}">
                  <a16:creationId xmlns:a16="http://schemas.microsoft.com/office/drawing/2014/main" id="{5741E2BD-609F-4B5C-97EB-9964B264BEC6}"/>
                </a:ext>
              </a:extLst>
            </p:cNvPr>
            <p:cNvSpPr txBox="1"/>
            <p:nvPr/>
          </p:nvSpPr>
          <p:spPr>
            <a:xfrm flipH="1">
              <a:off x="3505144" y="3068974"/>
              <a:ext cx="1342065" cy="8424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2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연방 주택정책에서 인종에 따라 차별적으로 적용되는 조항이 있는지 조사하여 이를 시정하도록 주택도시개발부에 지시 </a:t>
              </a: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  <a:p>
              <a:pPr algn="ctr" latinLnBrk="0">
                <a:buClr>
                  <a:srgbClr val="000000"/>
                </a:buClr>
                <a:buFont typeface="Arial"/>
                <a:buNone/>
              </a:pPr>
              <a:endParaRPr sz="12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cxnSp>
        <p:nvCxnSpPr>
          <p:cNvPr id="57" name="Google Shape;421;p33">
            <a:extLst>
              <a:ext uri="{FF2B5EF4-FFF2-40B4-BE49-F238E27FC236}">
                <a16:creationId xmlns:a16="http://schemas.microsoft.com/office/drawing/2014/main" id="{5731D045-2CFA-FBC5-D9E0-F2C63ACA5152}"/>
              </a:ext>
            </a:extLst>
          </p:cNvPr>
          <p:cNvCxnSpPr/>
          <p:nvPr/>
        </p:nvCxnSpPr>
        <p:spPr>
          <a:xfrm>
            <a:off x="6971317" y="2540789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421;p33">
            <a:extLst>
              <a:ext uri="{FF2B5EF4-FFF2-40B4-BE49-F238E27FC236}">
                <a16:creationId xmlns:a16="http://schemas.microsoft.com/office/drawing/2014/main" id="{C671080E-6659-4167-11B2-9A49E4833D1A}"/>
              </a:ext>
            </a:extLst>
          </p:cNvPr>
          <p:cNvCxnSpPr/>
          <p:nvPr/>
        </p:nvCxnSpPr>
        <p:spPr>
          <a:xfrm>
            <a:off x="9137874" y="2531931"/>
            <a:ext cx="285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DCB68A0C-5379-948A-A940-F65C958A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339" y="3849973"/>
            <a:ext cx="4303818" cy="84152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291D8F4-7142-955A-2218-67BB27CDE94F}"/>
              </a:ext>
            </a:extLst>
          </p:cNvPr>
          <p:cNvSpPr txBox="1"/>
          <p:nvPr/>
        </p:nvSpPr>
        <p:spPr>
          <a:xfrm>
            <a:off x="5303912" y="4806320"/>
            <a:ext cx="5913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인종 형평성 확보와 증진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위한 연방정부 정책을 제도화하여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인종차별 문제를 원천적으로 방지</a:t>
            </a:r>
          </a:p>
        </p:txBody>
      </p:sp>
    </p:spTree>
    <p:extLst>
      <p:ext uri="{BB962C8B-B14F-4D97-AF65-F5344CB8AC3E}">
        <p14:creationId xmlns:p14="http://schemas.microsoft.com/office/powerpoint/2010/main" val="28410749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글로벌 </a:t>
            </a:r>
            <a:r>
              <a:rPr lang="en-US" altLang="ko-KR" dirty="0"/>
              <a:t>ESG - </a:t>
            </a:r>
            <a:r>
              <a:rPr lang="ko-KR" altLang="en-US" dirty="0"/>
              <a:t>미국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439248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바이든 정부의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정책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 Social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6884899" y="6177436"/>
            <a:ext cx="4192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한상범 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2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동향 및 국가의 전략적 역할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p95</a:t>
            </a:r>
          </a:p>
        </p:txBody>
      </p:sp>
      <p:sp>
        <p:nvSpPr>
          <p:cNvPr id="17" name="Google Shape;1296;p54">
            <a:extLst>
              <a:ext uri="{FF2B5EF4-FFF2-40B4-BE49-F238E27FC236}">
                <a16:creationId xmlns:a16="http://schemas.microsoft.com/office/drawing/2014/main" id="{05C5B1AD-30AB-6D20-3F23-3023C9564E51}"/>
              </a:ext>
            </a:extLst>
          </p:cNvPr>
          <p:cNvSpPr txBox="1"/>
          <p:nvPr/>
        </p:nvSpPr>
        <p:spPr>
          <a:xfrm flipH="1">
            <a:off x="7536160" y="2128693"/>
            <a:ext cx="3168352" cy="137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ko-KR" altLang="en-US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rPr>
              <a:t>지역사회개발금융기관</a:t>
            </a:r>
            <a:r>
              <a:rPr lang="en-US" altLang="ko-KR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rPr>
              <a:t>(</a:t>
            </a:r>
            <a:r>
              <a:rPr lang="en-US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rPr>
              <a:t>CDFI: Community Development Financial Institutions)</a:t>
            </a: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rPr>
              <a:t>의 역할 강화</a:t>
            </a:r>
          </a:p>
        </p:txBody>
      </p:sp>
      <p:sp>
        <p:nvSpPr>
          <p:cNvPr id="21" name="Google Shape;1300;p54">
            <a:extLst>
              <a:ext uri="{FF2B5EF4-FFF2-40B4-BE49-F238E27FC236}">
                <a16:creationId xmlns:a16="http://schemas.microsoft.com/office/drawing/2014/main" id="{5573DD4E-2446-EFAD-BD2E-0ADAADFD6A98}"/>
              </a:ext>
            </a:extLst>
          </p:cNvPr>
          <p:cNvSpPr txBox="1"/>
          <p:nvPr/>
        </p:nvSpPr>
        <p:spPr>
          <a:xfrm flipH="1">
            <a:off x="1746534" y="2538250"/>
            <a:ext cx="2777494" cy="100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 latinLnBrk="0">
              <a:buClr>
                <a:srgbClr val="000000"/>
              </a:buClr>
              <a:buFont typeface="Arial"/>
              <a:buNone/>
            </a:pPr>
            <a:r>
              <a:rPr lang="ko-KR" altLang="en-US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「지역사회재투자법</a:t>
            </a:r>
            <a:r>
              <a:rPr lang="en-US" altLang="ko-KR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(</a:t>
            </a:r>
            <a:r>
              <a:rPr lang="en-US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CRA: Community Reinvestment Act)」 </a:t>
            </a: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개혁</a:t>
            </a:r>
          </a:p>
        </p:txBody>
      </p:sp>
      <p:sp>
        <p:nvSpPr>
          <p:cNvPr id="26" name="Google Shape;1305;p54">
            <a:extLst>
              <a:ext uri="{FF2B5EF4-FFF2-40B4-BE49-F238E27FC236}">
                <a16:creationId xmlns:a16="http://schemas.microsoft.com/office/drawing/2014/main" id="{C08EB4F9-DF2B-0D33-F0CB-CD0D6E7EAB26}"/>
              </a:ext>
            </a:extLst>
          </p:cNvPr>
          <p:cNvSpPr txBox="1"/>
          <p:nvPr/>
        </p:nvSpPr>
        <p:spPr>
          <a:xfrm flipH="1">
            <a:off x="7536160" y="3718562"/>
            <a:ext cx="2777494" cy="13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코로나바이러스로 타격을 입은 지역사회를</a:t>
            </a:r>
          </a:p>
          <a:p>
            <a:pPr latinLnBrk="0">
              <a:buClr>
                <a:srgbClr val="000000"/>
              </a:buClr>
              <a:buFont typeface="Arial"/>
              <a:buNone/>
            </a:pP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위해 </a:t>
            </a:r>
            <a:r>
              <a:rPr lang="en-US" altLang="ko-KR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12</a:t>
            </a: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억 </a:t>
            </a:r>
            <a:r>
              <a:rPr lang="en-US" altLang="ko-KR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5</a:t>
            </a:r>
            <a:r>
              <a:rPr lang="ko-KR" altLang="en-US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천만 달러 </a:t>
            </a:r>
            <a:r>
              <a:rPr lang="en-US" altLang="ko-KR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CDFI</a:t>
            </a:r>
            <a:r>
              <a:rPr lang="ko-KR" altLang="en-US" b="1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rPr>
              <a:t>에 긴급자금으로 지원</a:t>
            </a:r>
          </a:p>
        </p:txBody>
      </p:sp>
      <p:grpSp>
        <p:nvGrpSpPr>
          <p:cNvPr id="29" name="Google Shape;1309;p54">
            <a:extLst>
              <a:ext uri="{FF2B5EF4-FFF2-40B4-BE49-F238E27FC236}">
                <a16:creationId xmlns:a16="http://schemas.microsoft.com/office/drawing/2014/main" id="{67D7AF40-D8DF-9900-C5D2-1686C460AC57}"/>
              </a:ext>
            </a:extLst>
          </p:cNvPr>
          <p:cNvGrpSpPr/>
          <p:nvPr/>
        </p:nvGrpSpPr>
        <p:grpSpPr>
          <a:xfrm>
            <a:off x="1168157" y="4507230"/>
            <a:ext cx="3416968" cy="1801011"/>
            <a:chOff x="1176541" y="2326772"/>
            <a:chExt cx="1956084" cy="1316703"/>
          </a:xfrm>
        </p:grpSpPr>
        <p:sp>
          <p:nvSpPr>
            <p:cNvPr id="31" name="Google Shape;1310;p54">
              <a:extLst>
                <a:ext uri="{FF2B5EF4-FFF2-40B4-BE49-F238E27FC236}">
                  <a16:creationId xmlns:a16="http://schemas.microsoft.com/office/drawing/2014/main" id="{463C2FE8-B5E5-3BCC-D268-F9E22ECE696C}"/>
                </a:ext>
              </a:extLst>
            </p:cNvPr>
            <p:cNvSpPr txBox="1"/>
            <p:nvPr/>
          </p:nvSpPr>
          <p:spPr>
            <a:xfrm flipH="1">
              <a:off x="1176625" y="2326772"/>
              <a:ext cx="1956000" cy="818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algn="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재무부 </a:t>
              </a:r>
              <a:r>
                <a:rPr lang="en-US" altLang="ko-KR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CDFI </a:t>
              </a:r>
              <a:r>
                <a:rPr lang="ko-KR" altLang="en-US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펀드의 </a:t>
              </a:r>
              <a:r>
                <a:rPr lang="en-US" altLang="ko-KR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2022</a:t>
              </a:r>
              <a:r>
                <a:rPr lang="ko-KR" altLang="en-US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년 예산을 </a:t>
              </a:r>
              <a:r>
                <a:rPr lang="en-US" altLang="ko-KR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22.2% </a:t>
              </a:r>
              <a:r>
                <a:rPr lang="ko-KR" altLang="en-US" b="1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대폭 증가</a:t>
              </a:r>
              <a:r>
                <a:rPr lang="ko-KR" altLang="en-US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시켜</a:t>
              </a:r>
              <a:endParaRPr lang="en-US" altLang="ko-KR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endParaRPr>
            </a:p>
            <a:p>
              <a:pPr algn="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 </a:t>
              </a:r>
              <a:r>
                <a:rPr lang="en-US" altLang="ko-KR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3.3</a:t>
              </a:r>
              <a:r>
                <a:rPr lang="ko-KR" altLang="en-US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rPr>
                <a:t>억 달러를 배정</a:t>
              </a:r>
              <a:endParaRPr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ebas Neue"/>
                <a:sym typeface="Bebas Neue"/>
              </a:endParaRPr>
            </a:p>
          </p:txBody>
        </p:sp>
        <p:sp>
          <p:nvSpPr>
            <p:cNvPr id="32" name="Google Shape;1311;p54">
              <a:extLst>
                <a:ext uri="{FF2B5EF4-FFF2-40B4-BE49-F238E27FC236}">
                  <a16:creationId xmlns:a16="http://schemas.microsoft.com/office/drawing/2014/main" id="{6CB651B4-CB5A-601B-E988-C14B63C244BF}"/>
                </a:ext>
              </a:extLst>
            </p:cNvPr>
            <p:cNvSpPr txBox="1"/>
            <p:nvPr/>
          </p:nvSpPr>
          <p:spPr>
            <a:xfrm flipH="1">
              <a:off x="1176541" y="3068975"/>
              <a:ext cx="1956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latinLnBrk="0">
                <a:buClr>
                  <a:srgbClr val="000000"/>
                </a:buClr>
                <a:buFont typeface="Arial"/>
                <a:buNone/>
              </a:pPr>
              <a:r>
                <a:rPr lang="en-US" altLang="ko-KR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CDFI</a:t>
              </a:r>
              <a:r>
                <a:rPr lang="ko-KR" altLang="en-US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를 통해 저소득 지역민</a:t>
              </a:r>
              <a:r>
                <a:rPr lang="en-US" altLang="ko-KR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, </a:t>
              </a:r>
              <a:r>
                <a:rPr lang="ko-KR" altLang="en-US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소상공인</a:t>
              </a:r>
              <a:r>
                <a:rPr lang="en-US" altLang="ko-KR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, </a:t>
              </a:r>
              <a:r>
                <a:rPr lang="ko-KR" altLang="en-US" sz="1400" kern="0" dirty="0">
                  <a:solidFill>
                    <a:srgbClr val="3C3C3B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소기업 등을 위한 주택 건설 등의 </a:t>
              </a:r>
              <a:endParaRPr lang="en-US" altLang="ko-KR" sz="1400" kern="0" dirty="0">
                <a:solidFill>
                  <a:srgbClr val="3C3C3B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  <a:p>
              <a:pPr algn="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400" kern="0" dirty="0">
                  <a:solidFill>
                    <a:srgbClr val="008000"/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rPr>
                <a:t>지역 공동체 사업에 지원</a:t>
              </a:r>
              <a:endParaRPr sz="1400" kern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Raleway Medium"/>
                <a:sym typeface="Raleway Medium"/>
              </a:endParaRPr>
            </a:p>
          </p:txBody>
        </p:sp>
      </p:grpSp>
      <p:grpSp>
        <p:nvGrpSpPr>
          <p:cNvPr id="33" name="Google Shape;1313;p54">
            <a:extLst>
              <a:ext uri="{FF2B5EF4-FFF2-40B4-BE49-F238E27FC236}">
                <a16:creationId xmlns:a16="http://schemas.microsoft.com/office/drawing/2014/main" id="{D37FEC26-9701-33F5-1E2C-F4C599C55B00}"/>
              </a:ext>
            </a:extLst>
          </p:cNvPr>
          <p:cNvGrpSpPr/>
          <p:nvPr/>
        </p:nvGrpSpPr>
        <p:grpSpPr>
          <a:xfrm>
            <a:off x="4905880" y="2095813"/>
            <a:ext cx="2287963" cy="3745748"/>
            <a:chOff x="3780316" y="1792499"/>
            <a:chExt cx="1611257" cy="2738483"/>
          </a:xfrm>
        </p:grpSpPr>
        <p:grpSp>
          <p:nvGrpSpPr>
            <p:cNvPr id="34" name="Google Shape;1314;p54">
              <a:extLst>
                <a:ext uri="{FF2B5EF4-FFF2-40B4-BE49-F238E27FC236}">
                  <a16:creationId xmlns:a16="http://schemas.microsoft.com/office/drawing/2014/main" id="{D8ECC891-479B-20CA-65FF-69C0C597729D}"/>
                </a:ext>
              </a:extLst>
            </p:cNvPr>
            <p:cNvGrpSpPr/>
            <p:nvPr/>
          </p:nvGrpSpPr>
          <p:grpSpPr>
            <a:xfrm>
              <a:off x="4239034" y="3211744"/>
              <a:ext cx="664591" cy="580593"/>
              <a:chOff x="1821696" y="2855415"/>
              <a:chExt cx="664591" cy="580593"/>
            </a:xfrm>
          </p:grpSpPr>
          <p:grpSp>
            <p:nvGrpSpPr>
              <p:cNvPr id="65" name="Google Shape;1315;p54">
                <a:extLst>
                  <a:ext uri="{FF2B5EF4-FFF2-40B4-BE49-F238E27FC236}">
                    <a16:creationId xmlns:a16="http://schemas.microsoft.com/office/drawing/2014/main" id="{0AB517E2-F7B2-5514-E423-C1830DAFE6AE}"/>
                  </a:ext>
                </a:extLst>
              </p:cNvPr>
              <p:cNvGrpSpPr/>
              <p:nvPr/>
            </p:nvGrpSpPr>
            <p:grpSpPr>
              <a:xfrm>
                <a:off x="1961788" y="2855415"/>
                <a:ext cx="524499" cy="524498"/>
                <a:chOff x="-62150375" y="2664925"/>
                <a:chExt cx="316650" cy="318225"/>
              </a:xfrm>
            </p:grpSpPr>
            <p:sp>
              <p:nvSpPr>
                <p:cNvPr id="67" name="Google Shape;1316;p54">
                  <a:extLst>
                    <a:ext uri="{FF2B5EF4-FFF2-40B4-BE49-F238E27FC236}">
                      <a16:creationId xmlns:a16="http://schemas.microsoft.com/office/drawing/2014/main" id="{45F6C1FF-7FA7-CE8C-EC62-5E69B5839A9E}"/>
                    </a:ext>
                  </a:extLst>
                </p:cNvPr>
                <p:cNvSpPr/>
                <p:nvPr/>
              </p:nvSpPr>
              <p:spPr>
                <a:xfrm>
                  <a:off x="-62150375" y="2961850"/>
                  <a:ext cx="316650" cy="2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852" extrusionOk="0">
                      <a:moveTo>
                        <a:pt x="379" y="0"/>
                      </a:moveTo>
                      <a:cubicBezTo>
                        <a:pt x="158" y="0"/>
                        <a:pt x="1" y="189"/>
                        <a:pt x="1" y="410"/>
                      </a:cubicBezTo>
                      <a:cubicBezTo>
                        <a:pt x="1" y="662"/>
                        <a:pt x="190" y="851"/>
                        <a:pt x="379" y="851"/>
                      </a:cubicBezTo>
                      <a:lnTo>
                        <a:pt x="12225" y="851"/>
                      </a:lnTo>
                      <a:cubicBezTo>
                        <a:pt x="12477" y="851"/>
                        <a:pt x="12634" y="662"/>
                        <a:pt x="12634" y="410"/>
                      </a:cubicBezTo>
                      <a:cubicBezTo>
                        <a:pt x="12666" y="158"/>
                        <a:pt x="12477" y="0"/>
                        <a:pt x="12225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1317;p54">
                  <a:extLst>
                    <a:ext uri="{FF2B5EF4-FFF2-40B4-BE49-F238E27FC236}">
                      <a16:creationId xmlns:a16="http://schemas.microsoft.com/office/drawing/2014/main" id="{692C8AE9-B424-7C5E-1B5F-CB98C020AF10}"/>
                    </a:ext>
                  </a:extLst>
                </p:cNvPr>
                <p:cNvSpPr/>
                <p:nvPr/>
              </p:nvSpPr>
              <p:spPr>
                <a:xfrm>
                  <a:off x="-62150375" y="2838200"/>
                  <a:ext cx="82725" cy="10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4096" extrusionOk="0">
                      <a:moveTo>
                        <a:pt x="2363" y="756"/>
                      </a:moveTo>
                      <a:cubicBezTo>
                        <a:pt x="2427" y="756"/>
                        <a:pt x="2521" y="851"/>
                        <a:pt x="2521" y="914"/>
                      </a:cubicBezTo>
                      <a:lnTo>
                        <a:pt x="2521" y="3119"/>
                      </a:lnTo>
                      <a:cubicBezTo>
                        <a:pt x="2521" y="3214"/>
                        <a:pt x="2427" y="3245"/>
                        <a:pt x="2363" y="3245"/>
                      </a:cubicBezTo>
                      <a:lnTo>
                        <a:pt x="977" y="3245"/>
                      </a:lnTo>
                      <a:cubicBezTo>
                        <a:pt x="883" y="3245"/>
                        <a:pt x="820" y="3151"/>
                        <a:pt x="820" y="3119"/>
                      </a:cubicBezTo>
                      <a:lnTo>
                        <a:pt x="820" y="914"/>
                      </a:lnTo>
                      <a:cubicBezTo>
                        <a:pt x="820" y="851"/>
                        <a:pt x="883" y="756"/>
                        <a:pt x="977" y="756"/>
                      </a:cubicBezTo>
                      <a:close/>
                      <a:moveTo>
                        <a:pt x="946" y="0"/>
                      </a:moveTo>
                      <a:cubicBezTo>
                        <a:pt x="379" y="0"/>
                        <a:pt x="1" y="441"/>
                        <a:pt x="1" y="945"/>
                      </a:cubicBezTo>
                      <a:lnTo>
                        <a:pt x="1" y="3151"/>
                      </a:lnTo>
                      <a:cubicBezTo>
                        <a:pt x="1" y="3686"/>
                        <a:pt x="410" y="4096"/>
                        <a:pt x="946" y="4096"/>
                      </a:cubicBezTo>
                      <a:lnTo>
                        <a:pt x="2300" y="4096"/>
                      </a:lnTo>
                      <a:cubicBezTo>
                        <a:pt x="2868" y="4096"/>
                        <a:pt x="3309" y="3686"/>
                        <a:pt x="3309" y="3151"/>
                      </a:cubicBezTo>
                      <a:lnTo>
                        <a:pt x="3309" y="945"/>
                      </a:lnTo>
                      <a:cubicBezTo>
                        <a:pt x="3309" y="410"/>
                        <a:pt x="2868" y="0"/>
                        <a:pt x="2300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1318;p54">
                  <a:extLst>
                    <a:ext uri="{FF2B5EF4-FFF2-40B4-BE49-F238E27FC236}">
                      <a16:creationId xmlns:a16="http://schemas.microsoft.com/office/drawing/2014/main" id="{475EC363-74CB-EB2A-5C75-77384D8927E8}"/>
                    </a:ext>
                  </a:extLst>
                </p:cNvPr>
                <p:cNvSpPr/>
                <p:nvPr/>
              </p:nvSpPr>
              <p:spPr>
                <a:xfrm>
                  <a:off x="-62033800" y="2664925"/>
                  <a:ext cx="82725" cy="27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0996" extrusionOk="0">
                      <a:moveTo>
                        <a:pt x="2332" y="788"/>
                      </a:moveTo>
                      <a:cubicBezTo>
                        <a:pt x="2426" y="851"/>
                        <a:pt x="2489" y="882"/>
                        <a:pt x="2489" y="945"/>
                      </a:cubicBezTo>
                      <a:lnTo>
                        <a:pt x="2489" y="10050"/>
                      </a:lnTo>
                      <a:cubicBezTo>
                        <a:pt x="2489" y="10145"/>
                        <a:pt x="2426" y="10176"/>
                        <a:pt x="2332" y="10176"/>
                      </a:cubicBezTo>
                      <a:lnTo>
                        <a:pt x="946" y="10176"/>
                      </a:lnTo>
                      <a:cubicBezTo>
                        <a:pt x="882" y="10176"/>
                        <a:pt x="851" y="10082"/>
                        <a:pt x="851" y="10050"/>
                      </a:cubicBezTo>
                      <a:lnTo>
                        <a:pt x="851" y="945"/>
                      </a:lnTo>
                      <a:cubicBezTo>
                        <a:pt x="851" y="882"/>
                        <a:pt x="914" y="788"/>
                        <a:pt x="946" y="788"/>
                      </a:cubicBezTo>
                      <a:close/>
                      <a:moveTo>
                        <a:pt x="946" y="0"/>
                      </a:moveTo>
                      <a:cubicBezTo>
                        <a:pt x="410" y="0"/>
                        <a:pt x="0" y="441"/>
                        <a:pt x="0" y="945"/>
                      </a:cubicBezTo>
                      <a:lnTo>
                        <a:pt x="0" y="10050"/>
                      </a:lnTo>
                      <a:cubicBezTo>
                        <a:pt x="0" y="10617"/>
                        <a:pt x="441" y="10995"/>
                        <a:pt x="946" y="10995"/>
                      </a:cubicBezTo>
                      <a:lnTo>
                        <a:pt x="2332" y="10995"/>
                      </a:lnTo>
                      <a:cubicBezTo>
                        <a:pt x="2899" y="10995"/>
                        <a:pt x="3308" y="10554"/>
                        <a:pt x="3308" y="10050"/>
                      </a:cubicBezTo>
                      <a:lnTo>
                        <a:pt x="3308" y="945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1319;p54">
                  <a:extLst>
                    <a:ext uri="{FF2B5EF4-FFF2-40B4-BE49-F238E27FC236}">
                      <a16:creationId xmlns:a16="http://schemas.microsoft.com/office/drawing/2014/main" id="{81FA7067-D76D-6099-023F-D75895B4065F}"/>
                    </a:ext>
                  </a:extLst>
                </p:cNvPr>
                <p:cNvSpPr/>
                <p:nvPr/>
              </p:nvSpPr>
              <p:spPr>
                <a:xfrm>
                  <a:off x="-61917225" y="2754700"/>
                  <a:ext cx="8350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0" h="7436" extrusionOk="0">
                      <a:moveTo>
                        <a:pt x="2394" y="788"/>
                      </a:moveTo>
                      <a:cubicBezTo>
                        <a:pt x="2489" y="788"/>
                        <a:pt x="2520" y="883"/>
                        <a:pt x="2520" y="946"/>
                      </a:cubicBezTo>
                      <a:lnTo>
                        <a:pt x="2520" y="6459"/>
                      </a:lnTo>
                      <a:cubicBezTo>
                        <a:pt x="2520" y="6554"/>
                        <a:pt x="2426" y="6585"/>
                        <a:pt x="2394" y="6585"/>
                      </a:cubicBezTo>
                      <a:lnTo>
                        <a:pt x="1008" y="6585"/>
                      </a:lnTo>
                      <a:cubicBezTo>
                        <a:pt x="945" y="6585"/>
                        <a:pt x="851" y="6491"/>
                        <a:pt x="851" y="6459"/>
                      </a:cubicBezTo>
                      <a:lnTo>
                        <a:pt x="851" y="946"/>
                      </a:lnTo>
                      <a:cubicBezTo>
                        <a:pt x="851" y="883"/>
                        <a:pt x="945" y="788"/>
                        <a:pt x="1008" y="788"/>
                      </a:cubicBezTo>
                      <a:close/>
                      <a:moveTo>
                        <a:pt x="977" y="1"/>
                      </a:moveTo>
                      <a:cubicBezTo>
                        <a:pt x="441" y="1"/>
                        <a:pt x="0" y="442"/>
                        <a:pt x="0" y="977"/>
                      </a:cubicBezTo>
                      <a:lnTo>
                        <a:pt x="0" y="6491"/>
                      </a:lnTo>
                      <a:cubicBezTo>
                        <a:pt x="0" y="7058"/>
                        <a:pt x="441" y="7436"/>
                        <a:pt x="977" y="7436"/>
                      </a:cubicBezTo>
                      <a:lnTo>
                        <a:pt x="2363" y="7436"/>
                      </a:lnTo>
                      <a:cubicBezTo>
                        <a:pt x="2899" y="7436"/>
                        <a:pt x="3308" y="7026"/>
                        <a:pt x="3308" y="6491"/>
                      </a:cubicBezTo>
                      <a:lnTo>
                        <a:pt x="3308" y="977"/>
                      </a:lnTo>
                      <a:cubicBezTo>
                        <a:pt x="3340" y="442"/>
                        <a:pt x="2899" y="1"/>
                        <a:pt x="2363" y="1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" name="Google Shape;1320;p54">
                <a:extLst>
                  <a:ext uri="{FF2B5EF4-FFF2-40B4-BE49-F238E27FC236}">
                    <a16:creationId xmlns:a16="http://schemas.microsoft.com/office/drawing/2014/main" id="{BE35B85E-E9A5-E4B3-A0DB-8D56E0F0810A}"/>
                  </a:ext>
                </a:extLst>
              </p:cNvPr>
              <p:cNvSpPr/>
              <p:nvPr/>
            </p:nvSpPr>
            <p:spPr>
              <a:xfrm>
                <a:off x="1821696" y="3034308"/>
                <a:ext cx="401700" cy="401700"/>
              </a:xfrm>
              <a:prstGeom prst="ellipse">
                <a:avLst/>
              </a:prstGeom>
              <a:solidFill>
                <a:srgbClr val="008000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321;p54">
              <a:extLst>
                <a:ext uri="{FF2B5EF4-FFF2-40B4-BE49-F238E27FC236}">
                  <a16:creationId xmlns:a16="http://schemas.microsoft.com/office/drawing/2014/main" id="{17261B0D-194C-832A-5B04-35CB16C6BE33}"/>
                </a:ext>
              </a:extLst>
            </p:cNvPr>
            <p:cNvGrpSpPr/>
            <p:nvPr/>
          </p:nvGrpSpPr>
          <p:grpSpPr>
            <a:xfrm>
              <a:off x="4273886" y="2530158"/>
              <a:ext cx="596275" cy="575518"/>
              <a:chOff x="2889148" y="2883180"/>
              <a:chExt cx="596275" cy="575518"/>
            </a:xfrm>
          </p:grpSpPr>
          <p:grpSp>
            <p:nvGrpSpPr>
              <p:cNvPr id="61" name="Google Shape;1322;p54">
                <a:extLst>
                  <a:ext uri="{FF2B5EF4-FFF2-40B4-BE49-F238E27FC236}">
                    <a16:creationId xmlns:a16="http://schemas.microsoft.com/office/drawing/2014/main" id="{BA424670-E97A-8428-BDAD-87C307DC2DDB}"/>
                  </a:ext>
                </a:extLst>
              </p:cNvPr>
              <p:cNvGrpSpPr/>
              <p:nvPr/>
            </p:nvGrpSpPr>
            <p:grpSpPr>
              <a:xfrm>
                <a:off x="2960919" y="2883180"/>
                <a:ext cx="524504" cy="524520"/>
                <a:chOff x="-63666550" y="2278975"/>
                <a:chExt cx="319800" cy="318625"/>
              </a:xfrm>
            </p:grpSpPr>
            <p:sp>
              <p:nvSpPr>
                <p:cNvPr id="63" name="Google Shape;1323;p54">
                  <a:extLst>
                    <a:ext uri="{FF2B5EF4-FFF2-40B4-BE49-F238E27FC236}">
                      <a16:creationId xmlns:a16="http://schemas.microsoft.com/office/drawing/2014/main" id="{6080CB06-90D6-B92E-320E-32821499F878}"/>
                    </a:ext>
                  </a:extLst>
                </p:cNvPr>
                <p:cNvSpPr/>
                <p:nvPr/>
              </p:nvSpPr>
              <p:spPr>
                <a:xfrm>
                  <a:off x="-63481450" y="2309700"/>
                  <a:ext cx="62225" cy="14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5861" extrusionOk="0">
                      <a:moveTo>
                        <a:pt x="1229" y="0"/>
                      </a:moveTo>
                      <a:cubicBezTo>
                        <a:pt x="977" y="0"/>
                        <a:pt x="819" y="189"/>
                        <a:pt x="819" y="441"/>
                      </a:cubicBezTo>
                      <a:lnTo>
                        <a:pt x="819" y="694"/>
                      </a:lnTo>
                      <a:cubicBezTo>
                        <a:pt x="347" y="883"/>
                        <a:pt x="0" y="1324"/>
                        <a:pt x="0" y="1891"/>
                      </a:cubicBezTo>
                      <a:cubicBezTo>
                        <a:pt x="0" y="2552"/>
                        <a:pt x="536" y="2962"/>
                        <a:pt x="977" y="3277"/>
                      </a:cubicBezTo>
                      <a:cubicBezTo>
                        <a:pt x="1292" y="3497"/>
                        <a:pt x="1638" y="3749"/>
                        <a:pt x="1638" y="3970"/>
                      </a:cubicBezTo>
                      <a:cubicBezTo>
                        <a:pt x="1607" y="4254"/>
                        <a:pt x="1418" y="4411"/>
                        <a:pt x="1197" y="4411"/>
                      </a:cubicBezTo>
                      <a:cubicBezTo>
                        <a:pt x="977" y="4411"/>
                        <a:pt x="819" y="4222"/>
                        <a:pt x="819" y="3970"/>
                      </a:cubicBezTo>
                      <a:cubicBezTo>
                        <a:pt x="819" y="3749"/>
                        <a:pt x="630" y="3560"/>
                        <a:pt x="410" y="3560"/>
                      </a:cubicBezTo>
                      <a:cubicBezTo>
                        <a:pt x="189" y="3560"/>
                        <a:pt x="0" y="3749"/>
                        <a:pt x="0" y="3970"/>
                      </a:cubicBezTo>
                      <a:cubicBezTo>
                        <a:pt x="0" y="4537"/>
                        <a:pt x="347" y="4978"/>
                        <a:pt x="819" y="5167"/>
                      </a:cubicBezTo>
                      <a:lnTo>
                        <a:pt x="819" y="5419"/>
                      </a:lnTo>
                      <a:cubicBezTo>
                        <a:pt x="819" y="5671"/>
                        <a:pt x="1008" y="5860"/>
                        <a:pt x="1197" y="5860"/>
                      </a:cubicBezTo>
                      <a:cubicBezTo>
                        <a:pt x="1449" y="5860"/>
                        <a:pt x="1638" y="5671"/>
                        <a:pt x="1638" y="5419"/>
                      </a:cubicBezTo>
                      <a:lnTo>
                        <a:pt x="1638" y="5167"/>
                      </a:lnTo>
                      <a:cubicBezTo>
                        <a:pt x="2111" y="5010"/>
                        <a:pt x="2489" y="4537"/>
                        <a:pt x="2489" y="3970"/>
                      </a:cubicBezTo>
                      <a:cubicBezTo>
                        <a:pt x="2489" y="3308"/>
                        <a:pt x="1922" y="2930"/>
                        <a:pt x="1481" y="2615"/>
                      </a:cubicBezTo>
                      <a:cubicBezTo>
                        <a:pt x="1166" y="2363"/>
                        <a:pt x="819" y="2143"/>
                        <a:pt x="819" y="1891"/>
                      </a:cubicBezTo>
                      <a:cubicBezTo>
                        <a:pt x="819" y="1670"/>
                        <a:pt x="1008" y="1450"/>
                        <a:pt x="1229" y="1450"/>
                      </a:cubicBezTo>
                      <a:cubicBezTo>
                        <a:pt x="1449" y="1450"/>
                        <a:pt x="1638" y="1670"/>
                        <a:pt x="1638" y="1891"/>
                      </a:cubicBezTo>
                      <a:cubicBezTo>
                        <a:pt x="1638" y="2111"/>
                        <a:pt x="1859" y="2332"/>
                        <a:pt x="2048" y="2332"/>
                      </a:cubicBezTo>
                      <a:cubicBezTo>
                        <a:pt x="2269" y="2332"/>
                        <a:pt x="2489" y="2111"/>
                        <a:pt x="2489" y="1891"/>
                      </a:cubicBezTo>
                      <a:cubicBezTo>
                        <a:pt x="2489" y="1324"/>
                        <a:pt x="2111" y="914"/>
                        <a:pt x="1638" y="694"/>
                      </a:cubicBezTo>
                      <a:lnTo>
                        <a:pt x="1638" y="441"/>
                      </a:lnTo>
                      <a:cubicBezTo>
                        <a:pt x="1638" y="189"/>
                        <a:pt x="1449" y="0"/>
                        <a:pt x="1229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1324;p54">
                  <a:extLst>
                    <a:ext uri="{FF2B5EF4-FFF2-40B4-BE49-F238E27FC236}">
                      <a16:creationId xmlns:a16="http://schemas.microsoft.com/office/drawing/2014/main" id="{549C43E4-5E8F-E2D6-1E2B-9DA5AB9C07BA}"/>
                    </a:ext>
                  </a:extLst>
                </p:cNvPr>
                <p:cNvSpPr/>
                <p:nvPr/>
              </p:nvSpPr>
              <p:spPr>
                <a:xfrm>
                  <a:off x="-63666550" y="2278975"/>
                  <a:ext cx="319800" cy="3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2" h="12745" extrusionOk="0">
                      <a:moveTo>
                        <a:pt x="8601" y="914"/>
                      </a:moveTo>
                      <a:cubicBezTo>
                        <a:pt x="10429" y="914"/>
                        <a:pt x="11909" y="2427"/>
                        <a:pt x="11909" y="4222"/>
                      </a:cubicBezTo>
                      <a:cubicBezTo>
                        <a:pt x="11909" y="6050"/>
                        <a:pt x="10429" y="7530"/>
                        <a:pt x="8601" y="7530"/>
                      </a:cubicBezTo>
                      <a:cubicBezTo>
                        <a:pt x="7971" y="7530"/>
                        <a:pt x="7404" y="7373"/>
                        <a:pt x="6869" y="7026"/>
                      </a:cubicBezTo>
                      <a:lnTo>
                        <a:pt x="7089" y="6270"/>
                      </a:lnTo>
                      <a:cubicBezTo>
                        <a:pt x="7144" y="5997"/>
                        <a:pt x="6938" y="5748"/>
                        <a:pt x="6677" y="5748"/>
                      </a:cubicBezTo>
                      <a:cubicBezTo>
                        <a:pt x="6637" y="5748"/>
                        <a:pt x="6596" y="5754"/>
                        <a:pt x="6554" y="5766"/>
                      </a:cubicBezTo>
                      <a:lnTo>
                        <a:pt x="5829" y="5955"/>
                      </a:lnTo>
                      <a:cubicBezTo>
                        <a:pt x="5514" y="5451"/>
                        <a:pt x="5293" y="4852"/>
                        <a:pt x="5293" y="4222"/>
                      </a:cubicBezTo>
                      <a:cubicBezTo>
                        <a:pt x="5293" y="2364"/>
                        <a:pt x="6774" y="914"/>
                        <a:pt x="8601" y="914"/>
                      </a:cubicBezTo>
                      <a:close/>
                      <a:moveTo>
                        <a:pt x="6050" y="6711"/>
                      </a:moveTo>
                      <a:lnTo>
                        <a:pt x="5041" y="10303"/>
                      </a:lnTo>
                      <a:lnTo>
                        <a:pt x="4789" y="9421"/>
                      </a:lnTo>
                      <a:cubicBezTo>
                        <a:pt x="4749" y="9221"/>
                        <a:pt x="4571" y="9098"/>
                        <a:pt x="4389" y="9098"/>
                      </a:cubicBezTo>
                      <a:cubicBezTo>
                        <a:pt x="4284" y="9098"/>
                        <a:pt x="4177" y="9139"/>
                        <a:pt x="4096" y="9232"/>
                      </a:cubicBezTo>
                      <a:lnTo>
                        <a:pt x="1418" y="11910"/>
                      </a:lnTo>
                      <a:lnTo>
                        <a:pt x="820" y="11311"/>
                      </a:lnTo>
                      <a:lnTo>
                        <a:pt x="3529" y="8665"/>
                      </a:lnTo>
                      <a:cubicBezTo>
                        <a:pt x="3781" y="8444"/>
                        <a:pt x="3655" y="8034"/>
                        <a:pt x="3340" y="7971"/>
                      </a:cubicBezTo>
                      <a:lnTo>
                        <a:pt x="2458" y="7719"/>
                      </a:lnTo>
                      <a:lnTo>
                        <a:pt x="6050" y="6711"/>
                      </a:lnTo>
                      <a:close/>
                      <a:moveTo>
                        <a:pt x="8664" y="1"/>
                      </a:moveTo>
                      <a:cubicBezTo>
                        <a:pt x="6365" y="1"/>
                        <a:pt x="4506" y="1860"/>
                        <a:pt x="4506" y="4159"/>
                      </a:cubicBezTo>
                      <a:cubicBezTo>
                        <a:pt x="4506" y="4852"/>
                        <a:pt x="4663" y="5514"/>
                        <a:pt x="5041" y="6113"/>
                      </a:cubicBezTo>
                      <a:lnTo>
                        <a:pt x="820" y="7341"/>
                      </a:lnTo>
                      <a:cubicBezTo>
                        <a:pt x="631" y="7373"/>
                        <a:pt x="505" y="7562"/>
                        <a:pt x="505" y="7719"/>
                      </a:cubicBezTo>
                      <a:cubicBezTo>
                        <a:pt x="505" y="7940"/>
                        <a:pt x="631" y="8097"/>
                        <a:pt x="820" y="8129"/>
                      </a:cubicBezTo>
                      <a:lnTo>
                        <a:pt x="2458" y="8570"/>
                      </a:lnTo>
                      <a:lnTo>
                        <a:pt x="316" y="10712"/>
                      </a:lnTo>
                      <a:cubicBezTo>
                        <a:pt x="1" y="11027"/>
                        <a:pt x="1" y="11563"/>
                        <a:pt x="316" y="11910"/>
                      </a:cubicBezTo>
                      <a:lnTo>
                        <a:pt x="883" y="12508"/>
                      </a:lnTo>
                      <a:cubicBezTo>
                        <a:pt x="1040" y="12666"/>
                        <a:pt x="1253" y="12744"/>
                        <a:pt x="1469" y="12744"/>
                      </a:cubicBezTo>
                      <a:cubicBezTo>
                        <a:pt x="1686" y="12744"/>
                        <a:pt x="1907" y="12666"/>
                        <a:pt x="2080" y="12508"/>
                      </a:cubicBezTo>
                      <a:lnTo>
                        <a:pt x="4254" y="10334"/>
                      </a:lnTo>
                      <a:lnTo>
                        <a:pt x="4663" y="11973"/>
                      </a:lnTo>
                      <a:cubicBezTo>
                        <a:pt x="4727" y="12181"/>
                        <a:pt x="4906" y="12292"/>
                        <a:pt x="5078" y="12292"/>
                      </a:cubicBezTo>
                      <a:cubicBezTo>
                        <a:pt x="5244" y="12292"/>
                        <a:pt x="5405" y="12189"/>
                        <a:pt x="5451" y="11973"/>
                      </a:cubicBezTo>
                      <a:lnTo>
                        <a:pt x="6680" y="7782"/>
                      </a:lnTo>
                      <a:cubicBezTo>
                        <a:pt x="7278" y="8097"/>
                        <a:pt x="7940" y="8286"/>
                        <a:pt x="8664" y="8286"/>
                      </a:cubicBezTo>
                      <a:cubicBezTo>
                        <a:pt x="10933" y="8286"/>
                        <a:pt x="12792" y="6428"/>
                        <a:pt x="12792" y="4159"/>
                      </a:cubicBezTo>
                      <a:cubicBezTo>
                        <a:pt x="12792" y="1860"/>
                        <a:pt x="10933" y="1"/>
                        <a:pt x="8664" y="1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2" name="Google Shape;1325;p54">
                <a:extLst>
                  <a:ext uri="{FF2B5EF4-FFF2-40B4-BE49-F238E27FC236}">
                    <a16:creationId xmlns:a16="http://schemas.microsoft.com/office/drawing/2014/main" id="{A4D5A574-99A3-CB25-F285-BB0FA7AF44ED}"/>
                  </a:ext>
                </a:extLst>
              </p:cNvPr>
              <p:cNvSpPr/>
              <p:nvPr/>
            </p:nvSpPr>
            <p:spPr>
              <a:xfrm>
                <a:off x="2889148" y="3056998"/>
                <a:ext cx="401700" cy="401700"/>
              </a:xfrm>
              <a:prstGeom prst="ellipse">
                <a:avLst/>
              </a:prstGeom>
              <a:solidFill>
                <a:srgbClr val="008000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1326;p54">
              <a:extLst>
                <a:ext uri="{FF2B5EF4-FFF2-40B4-BE49-F238E27FC236}">
                  <a16:creationId xmlns:a16="http://schemas.microsoft.com/office/drawing/2014/main" id="{19D121E5-4114-CD35-73D3-0685DEF1FAB9}"/>
                </a:ext>
              </a:extLst>
            </p:cNvPr>
            <p:cNvGrpSpPr/>
            <p:nvPr/>
          </p:nvGrpSpPr>
          <p:grpSpPr>
            <a:xfrm>
              <a:off x="4309775" y="1792499"/>
              <a:ext cx="524500" cy="631578"/>
              <a:chOff x="4379337" y="2801452"/>
              <a:chExt cx="524500" cy="631578"/>
            </a:xfrm>
          </p:grpSpPr>
          <p:grpSp>
            <p:nvGrpSpPr>
              <p:cNvPr id="50" name="Google Shape;1327;p54">
                <a:extLst>
                  <a:ext uri="{FF2B5EF4-FFF2-40B4-BE49-F238E27FC236}">
                    <a16:creationId xmlns:a16="http://schemas.microsoft.com/office/drawing/2014/main" id="{5658DDD0-3EE1-B45E-08EF-48330847DC86}"/>
                  </a:ext>
                </a:extLst>
              </p:cNvPr>
              <p:cNvGrpSpPr/>
              <p:nvPr/>
            </p:nvGrpSpPr>
            <p:grpSpPr>
              <a:xfrm>
                <a:off x="4379337" y="2908541"/>
                <a:ext cx="524500" cy="524489"/>
                <a:chOff x="6479471" y="2079003"/>
                <a:chExt cx="348923" cy="348706"/>
              </a:xfrm>
            </p:grpSpPr>
            <p:sp>
              <p:nvSpPr>
                <p:cNvPr id="52" name="Google Shape;1328;p54">
                  <a:extLst>
                    <a:ext uri="{FF2B5EF4-FFF2-40B4-BE49-F238E27FC236}">
                      <a16:creationId xmlns:a16="http://schemas.microsoft.com/office/drawing/2014/main" id="{A7418710-8E53-0DE7-2FB8-B26F6D002C26}"/>
                    </a:ext>
                  </a:extLst>
                </p:cNvPr>
                <p:cNvSpPr/>
                <p:nvPr/>
              </p:nvSpPr>
              <p:spPr>
                <a:xfrm>
                  <a:off x="6479471" y="2200291"/>
                  <a:ext cx="38170" cy="22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820" extrusionOk="0">
                      <a:moveTo>
                        <a:pt x="379" y="0"/>
                      </a:moveTo>
                      <a:cubicBezTo>
                        <a:pt x="158" y="0"/>
                        <a:pt x="1" y="189"/>
                        <a:pt x="1" y="378"/>
                      </a:cubicBezTo>
                      <a:cubicBezTo>
                        <a:pt x="1" y="630"/>
                        <a:pt x="190" y="819"/>
                        <a:pt x="379" y="819"/>
                      </a:cubicBezTo>
                      <a:lnTo>
                        <a:pt x="946" y="819"/>
                      </a:lnTo>
                      <a:cubicBezTo>
                        <a:pt x="1166" y="819"/>
                        <a:pt x="1387" y="630"/>
                        <a:pt x="1387" y="378"/>
                      </a:cubicBezTo>
                      <a:cubicBezTo>
                        <a:pt x="1387" y="189"/>
                        <a:pt x="1166" y="0"/>
                        <a:pt x="946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grpSp>
              <p:nvGrpSpPr>
                <p:cNvPr id="53" name="Google Shape;1329;p54">
                  <a:extLst>
                    <a:ext uri="{FF2B5EF4-FFF2-40B4-BE49-F238E27FC236}">
                      <a16:creationId xmlns:a16="http://schemas.microsoft.com/office/drawing/2014/main" id="{2CA30004-03A2-695F-1BCD-C147CCDD82BD}"/>
                    </a:ext>
                  </a:extLst>
                </p:cNvPr>
                <p:cNvGrpSpPr/>
                <p:nvPr/>
              </p:nvGrpSpPr>
              <p:grpSpPr>
                <a:xfrm>
                  <a:off x="6520582" y="2079003"/>
                  <a:ext cx="307811" cy="348706"/>
                  <a:chOff x="-60218325" y="2304850"/>
                  <a:chExt cx="279625" cy="316775"/>
                </a:xfrm>
              </p:grpSpPr>
              <p:sp>
                <p:nvSpPr>
                  <p:cNvPr id="54" name="Google Shape;1330;p54">
                    <a:extLst>
                      <a:ext uri="{FF2B5EF4-FFF2-40B4-BE49-F238E27FC236}">
                        <a16:creationId xmlns:a16="http://schemas.microsoft.com/office/drawing/2014/main" id="{48212157-E29C-700D-6ED7-32E794BBF55B}"/>
                      </a:ext>
                    </a:extLst>
                  </p:cNvPr>
                  <p:cNvSpPr/>
                  <p:nvPr/>
                </p:nvSpPr>
                <p:spPr>
                  <a:xfrm>
                    <a:off x="-60218325" y="2304850"/>
                    <a:ext cx="235525" cy="31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1" h="12671" extrusionOk="0">
                        <a:moveTo>
                          <a:pt x="4884" y="825"/>
                        </a:moveTo>
                        <a:cubicBezTo>
                          <a:pt x="6994" y="825"/>
                          <a:pt x="8633" y="2463"/>
                          <a:pt x="8633" y="4542"/>
                        </a:cubicBezTo>
                        <a:cubicBezTo>
                          <a:pt x="8570" y="6023"/>
                          <a:pt x="7688" y="7378"/>
                          <a:pt x="6364" y="7945"/>
                        </a:cubicBezTo>
                        <a:cubicBezTo>
                          <a:pt x="6207" y="8039"/>
                          <a:pt x="6112" y="8165"/>
                          <a:pt x="6112" y="8354"/>
                        </a:cubicBezTo>
                        <a:lnTo>
                          <a:pt x="6112" y="8543"/>
                        </a:lnTo>
                        <a:lnTo>
                          <a:pt x="3623" y="8543"/>
                        </a:lnTo>
                        <a:lnTo>
                          <a:pt x="3623" y="8354"/>
                        </a:lnTo>
                        <a:cubicBezTo>
                          <a:pt x="3623" y="8197"/>
                          <a:pt x="3560" y="8039"/>
                          <a:pt x="3403" y="7945"/>
                        </a:cubicBezTo>
                        <a:cubicBezTo>
                          <a:pt x="1828" y="7251"/>
                          <a:pt x="914" y="5582"/>
                          <a:pt x="1229" y="3880"/>
                        </a:cubicBezTo>
                        <a:cubicBezTo>
                          <a:pt x="1481" y="2431"/>
                          <a:pt x="2647" y="1203"/>
                          <a:pt x="4096" y="888"/>
                        </a:cubicBezTo>
                        <a:cubicBezTo>
                          <a:pt x="4379" y="856"/>
                          <a:pt x="4663" y="825"/>
                          <a:pt x="4884" y="825"/>
                        </a:cubicBezTo>
                        <a:close/>
                        <a:moveTo>
                          <a:pt x="6081" y="9362"/>
                        </a:moveTo>
                        <a:lnTo>
                          <a:pt x="6081" y="10213"/>
                        </a:lnTo>
                        <a:lnTo>
                          <a:pt x="3592" y="10213"/>
                        </a:lnTo>
                        <a:lnTo>
                          <a:pt x="3592" y="9362"/>
                        </a:lnTo>
                        <a:close/>
                        <a:moveTo>
                          <a:pt x="5986" y="11032"/>
                        </a:moveTo>
                        <a:cubicBezTo>
                          <a:pt x="5829" y="11505"/>
                          <a:pt x="5419" y="11851"/>
                          <a:pt x="4852" y="11851"/>
                        </a:cubicBezTo>
                        <a:cubicBezTo>
                          <a:pt x="4316" y="11851"/>
                          <a:pt x="3875" y="11505"/>
                          <a:pt x="3686" y="11032"/>
                        </a:cubicBezTo>
                        <a:close/>
                        <a:moveTo>
                          <a:pt x="4842" y="0"/>
                        </a:moveTo>
                        <a:cubicBezTo>
                          <a:pt x="4526" y="0"/>
                          <a:pt x="4202" y="32"/>
                          <a:pt x="3875" y="100"/>
                        </a:cubicBezTo>
                        <a:cubicBezTo>
                          <a:pt x="2111" y="509"/>
                          <a:pt x="693" y="1959"/>
                          <a:pt x="378" y="3723"/>
                        </a:cubicBezTo>
                        <a:cubicBezTo>
                          <a:pt x="0" y="5834"/>
                          <a:pt x="1071" y="7724"/>
                          <a:pt x="2773" y="8575"/>
                        </a:cubicBezTo>
                        <a:lnTo>
                          <a:pt x="2773" y="10591"/>
                        </a:lnTo>
                        <a:cubicBezTo>
                          <a:pt x="2773" y="11725"/>
                          <a:pt x="3718" y="12670"/>
                          <a:pt x="4852" y="12670"/>
                        </a:cubicBezTo>
                        <a:cubicBezTo>
                          <a:pt x="5986" y="12670"/>
                          <a:pt x="6963" y="11725"/>
                          <a:pt x="6963" y="10591"/>
                        </a:cubicBezTo>
                        <a:lnTo>
                          <a:pt x="6963" y="8575"/>
                        </a:lnTo>
                        <a:cubicBezTo>
                          <a:pt x="8444" y="7787"/>
                          <a:pt x="9420" y="6243"/>
                          <a:pt x="9420" y="4511"/>
                        </a:cubicBezTo>
                        <a:cubicBezTo>
                          <a:pt x="9392" y="1995"/>
                          <a:pt x="7331" y="0"/>
                          <a:pt x="4842" y="0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" name="Google Shape;1331;p54">
                    <a:extLst>
                      <a:ext uri="{FF2B5EF4-FFF2-40B4-BE49-F238E27FC236}">
                        <a16:creationId xmlns:a16="http://schemas.microsoft.com/office/drawing/2014/main" id="{5D19E672-DCD0-C78D-ABFD-BB6DE96B2E24}"/>
                      </a:ext>
                    </a:extLst>
                  </p:cNvPr>
                  <p:cNvSpPr/>
                  <p:nvPr/>
                </p:nvSpPr>
                <p:spPr>
                  <a:xfrm>
                    <a:off x="-60127750" y="2347500"/>
                    <a:ext cx="62250" cy="14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0" h="5830" extrusionOk="0">
                        <a:moveTo>
                          <a:pt x="1229" y="1"/>
                        </a:moveTo>
                        <a:cubicBezTo>
                          <a:pt x="1009" y="1"/>
                          <a:pt x="851" y="190"/>
                          <a:pt x="851" y="379"/>
                        </a:cubicBezTo>
                        <a:lnTo>
                          <a:pt x="851" y="662"/>
                        </a:lnTo>
                        <a:cubicBezTo>
                          <a:pt x="378" y="820"/>
                          <a:pt x="0" y="1292"/>
                          <a:pt x="0" y="1828"/>
                        </a:cubicBezTo>
                        <a:cubicBezTo>
                          <a:pt x="0" y="2521"/>
                          <a:pt x="567" y="2899"/>
                          <a:pt x="1009" y="3214"/>
                        </a:cubicBezTo>
                        <a:cubicBezTo>
                          <a:pt x="1324" y="3466"/>
                          <a:pt x="1670" y="3687"/>
                          <a:pt x="1670" y="3939"/>
                        </a:cubicBezTo>
                        <a:cubicBezTo>
                          <a:pt x="1670" y="4159"/>
                          <a:pt x="1481" y="4348"/>
                          <a:pt x="1229" y="4348"/>
                        </a:cubicBezTo>
                        <a:cubicBezTo>
                          <a:pt x="1009" y="4348"/>
                          <a:pt x="851" y="4159"/>
                          <a:pt x="851" y="3939"/>
                        </a:cubicBezTo>
                        <a:cubicBezTo>
                          <a:pt x="851" y="3687"/>
                          <a:pt x="630" y="3498"/>
                          <a:pt x="441" y="3498"/>
                        </a:cubicBezTo>
                        <a:cubicBezTo>
                          <a:pt x="221" y="3498"/>
                          <a:pt x="0" y="3687"/>
                          <a:pt x="0" y="3939"/>
                        </a:cubicBezTo>
                        <a:cubicBezTo>
                          <a:pt x="0" y="4474"/>
                          <a:pt x="378" y="4915"/>
                          <a:pt x="851" y="5104"/>
                        </a:cubicBezTo>
                        <a:lnTo>
                          <a:pt x="851" y="5388"/>
                        </a:lnTo>
                        <a:cubicBezTo>
                          <a:pt x="851" y="5608"/>
                          <a:pt x="1040" y="5829"/>
                          <a:pt x="1229" y="5829"/>
                        </a:cubicBezTo>
                        <a:cubicBezTo>
                          <a:pt x="1481" y="5829"/>
                          <a:pt x="1670" y="5608"/>
                          <a:pt x="1670" y="5388"/>
                        </a:cubicBezTo>
                        <a:lnTo>
                          <a:pt x="1670" y="5104"/>
                        </a:lnTo>
                        <a:cubicBezTo>
                          <a:pt x="2143" y="4947"/>
                          <a:pt x="2489" y="4474"/>
                          <a:pt x="2489" y="3939"/>
                        </a:cubicBezTo>
                        <a:cubicBezTo>
                          <a:pt x="2489" y="3246"/>
                          <a:pt x="1954" y="2868"/>
                          <a:pt x="1513" y="2553"/>
                        </a:cubicBezTo>
                        <a:cubicBezTo>
                          <a:pt x="1198" y="2300"/>
                          <a:pt x="851" y="2080"/>
                          <a:pt x="851" y="1828"/>
                        </a:cubicBezTo>
                        <a:cubicBezTo>
                          <a:pt x="788" y="1607"/>
                          <a:pt x="1009" y="1418"/>
                          <a:pt x="1229" y="1418"/>
                        </a:cubicBezTo>
                        <a:cubicBezTo>
                          <a:pt x="1481" y="1418"/>
                          <a:pt x="1670" y="1607"/>
                          <a:pt x="1670" y="1828"/>
                        </a:cubicBezTo>
                        <a:cubicBezTo>
                          <a:pt x="1670" y="2080"/>
                          <a:pt x="1859" y="2269"/>
                          <a:pt x="2048" y="2269"/>
                        </a:cubicBezTo>
                        <a:cubicBezTo>
                          <a:pt x="2300" y="2269"/>
                          <a:pt x="2489" y="2080"/>
                          <a:pt x="2489" y="1828"/>
                        </a:cubicBezTo>
                        <a:cubicBezTo>
                          <a:pt x="2489" y="1292"/>
                          <a:pt x="2143" y="851"/>
                          <a:pt x="1670" y="662"/>
                        </a:cubicBezTo>
                        <a:lnTo>
                          <a:pt x="1670" y="379"/>
                        </a:lnTo>
                        <a:cubicBezTo>
                          <a:pt x="1670" y="158"/>
                          <a:pt x="1481" y="1"/>
                          <a:pt x="1229" y="1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" name="Google Shape;1332;p54">
                    <a:extLst>
                      <a:ext uri="{FF2B5EF4-FFF2-40B4-BE49-F238E27FC236}">
                        <a16:creationId xmlns:a16="http://schemas.microsoft.com/office/drawing/2014/main" id="{E82130F2-0FBB-D055-F77B-FD67A98ADE29}"/>
                      </a:ext>
                    </a:extLst>
                  </p:cNvPr>
                  <p:cNvSpPr/>
                  <p:nvPr/>
                </p:nvSpPr>
                <p:spPr>
                  <a:xfrm>
                    <a:off x="-60212825" y="2510750"/>
                    <a:ext cx="32325" cy="3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" h="1213" extrusionOk="0">
                        <a:moveTo>
                          <a:pt x="836" y="0"/>
                        </a:moveTo>
                        <a:cubicBezTo>
                          <a:pt x="725" y="0"/>
                          <a:pt x="615" y="39"/>
                          <a:pt x="536" y="118"/>
                        </a:cubicBezTo>
                        <a:lnTo>
                          <a:pt x="158" y="496"/>
                        </a:lnTo>
                        <a:cubicBezTo>
                          <a:pt x="1" y="654"/>
                          <a:pt x="1" y="906"/>
                          <a:pt x="158" y="1095"/>
                        </a:cubicBezTo>
                        <a:cubicBezTo>
                          <a:pt x="237" y="1174"/>
                          <a:pt x="340" y="1213"/>
                          <a:pt x="442" y="1213"/>
                        </a:cubicBezTo>
                        <a:cubicBezTo>
                          <a:pt x="544" y="1213"/>
                          <a:pt x="647" y="1174"/>
                          <a:pt x="725" y="1095"/>
                        </a:cubicBezTo>
                        <a:lnTo>
                          <a:pt x="1135" y="717"/>
                        </a:lnTo>
                        <a:cubicBezTo>
                          <a:pt x="1293" y="559"/>
                          <a:pt x="1293" y="276"/>
                          <a:pt x="1135" y="118"/>
                        </a:cubicBezTo>
                        <a:cubicBezTo>
                          <a:pt x="1056" y="39"/>
                          <a:pt x="946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" name="Google Shape;1333;p54">
                    <a:extLst>
                      <a:ext uri="{FF2B5EF4-FFF2-40B4-BE49-F238E27FC236}">
                        <a16:creationId xmlns:a16="http://schemas.microsoft.com/office/drawing/2014/main" id="{5DAAF58A-6A9B-08D4-5E99-37D328980E5F}"/>
                      </a:ext>
                    </a:extLst>
                  </p:cNvPr>
                  <p:cNvSpPr/>
                  <p:nvPr/>
                </p:nvSpPr>
                <p:spPr>
                  <a:xfrm>
                    <a:off x="-60012750" y="2310675"/>
                    <a:ext cx="32300" cy="3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14" extrusionOk="0">
                        <a:moveTo>
                          <a:pt x="835" y="1"/>
                        </a:moveTo>
                        <a:cubicBezTo>
                          <a:pt x="725" y="1"/>
                          <a:pt x="614" y="40"/>
                          <a:pt x="536" y="119"/>
                        </a:cubicBezTo>
                        <a:lnTo>
                          <a:pt x="126" y="528"/>
                        </a:lnTo>
                        <a:cubicBezTo>
                          <a:pt x="0" y="686"/>
                          <a:pt x="0" y="938"/>
                          <a:pt x="126" y="1096"/>
                        </a:cubicBezTo>
                        <a:cubicBezTo>
                          <a:pt x="205" y="1174"/>
                          <a:pt x="315" y="1214"/>
                          <a:pt x="425" y="1214"/>
                        </a:cubicBezTo>
                        <a:cubicBezTo>
                          <a:pt x="536" y="1214"/>
                          <a:pt x="646" y="1174"/>
                          <a:pt x="725" y="1096"/>
                        </a:cubicBezTo>
                        <a:lnTo>
                          <a:pt x="1134" y="718"/>
                        </a:lnTo>
                        <a:cubicBezTo>
                          <a:pt x="1292" y="560"/>
                          <a:pt x="1292" y="276"/>
                          <a:pt x="1134" y="119"/>
                        </a:cubicBezTo>
                        <a:cubicBezTo>
                          <a:pt x="1056" y="40"/>
                          <a:pt x="945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" name="Google Shape;1334;p54">
                    <a:extLst>
                      <a:ext uri="{FF2B5EF4-FFF2-40B4-BE49-F238E27FC236}">
                        <a16:creationId xmlns:a16="http://schemas.microsoft.com/office/drawing/2014/main" id="{20BD36D1-564E-B519-0A8C-7CC73A926966}"/>
                      </a:ext>
                    </a:extLst>
                  </p:cNvPr>
                  <p:cNvSpPr/>
                  <p:nvPr/>
                </p:nvSpPr>
                <p:spPr>
                  <a:xfrm>
                    <a:off x="-60012750" y="2510750"/>
                    <a:ext cx="32300" cy="3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13" extrusionOk="0">
                        <a:moveTo>
                          <a:pt x="425" y="0"/>
                        </a:moveTo>
                        <a:cubicBezTo>
                          <a:pt x="315" y="0"/>
                          <a:pt x="205" y="39"/>
                          <a:pt x="126" y="118"/>
                        </a:cubicBezTo>
                        <a:cubicBezTo>
                          <a:pt x="0" y="276"/>
                          <a:pt x="0" y="559"/>
                          <a:pt x="126" y="717"/>
                        </a:cubicBezTo>
                        <a:lnTo>
                          <a:pt x="536" y="1095"/>
                        </a:lnTo>
                        <a:cubicBezTo>
                          <a:pt x="614" y="1174"/>
                          <a:pt x="725" y="1213"/>
                          <a:pt x="835" y="1213"/>
                        </a:cubicBezTo>
                        <a:cubicBezTo>
                          <a:pt x="945" y="1213"/>
                          <a:pt x="1056" y="1174"/>
                          <a:pt x="1134" y="1095"/>
                        </a:cubicBezTo>
                        <a:cubicBezTo>
                          <a:pt x="1292" y="937"/>
                          <a:pt x="1292" y="654"/>
                          <a:pt x="1134" y="496"/>
                        </a:cubicBezTo>
                        <a:lnTo>
                          <a:pt x="725" y="118"/>
                        </a:lnTo>
                        <a:cubicBezTo>
                          <a:pt x="646" y="39"/>
                          <a:pt x="536" y="0"/>
                          <a:pt x="425" y="0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" name="Google Shape;1335;p54">
                    <a:extLst>
                      <a:ext uri="{FF2B5EF4-FFF2-40B4-BE49-F238E27FC236}">
                        <a16:creationId xmlns:a16="http://schemas.microsoft.com/office/drawing/2014/main" id="{D26DAAAB-4F37-B81D-58CC-B9CA541DD8D7}"/>
                      </a:ext>
                    </a:extLst>
                  </p:cNvPr>
                  <p:cNvSpPr/>
                  <p:nvPr/>
                </p:nvSpPr>
                <p:spPr>
                  <a:xfrm>
                    <a:off x="-60212825" y="2310675"/>
                    <a:ext cx="32325" cy="3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" h="1214" extrusionOk="0">
                        <a:moveTo>
                          <a:pt x="442" y="1"/>
                        </a:moveTo>
                        <a:cubicBezTo>
                          <a:pt x="340" y="1"/>
                          <a:pt x="237" y="40"/>
                          <a:pt x="158" y="119"/>
                        </a:cubicBezTo>
                        <a:cubicBezTo>
                          <a:pt x="1" y="276"/>
                          <a:pt x="1" y="560"/>
                          <a:pt x="158" y="718"/>
                        </a:cubicBezTo>
                        <a:lnTo>
                          <a:pt x="536" y="1096"/>
                        </a:lnTo>
                        <a:cubicBezTo>
                          <a:pt x="615" y="1174"/>
                          <a:pt x="725" y="1214"/>
                          <a:pt x="836" y="1214"/>
                        </a:cubicBezTo>
                        <a:cubicBezTo>
                          <a:pt x="946" y="1214"/>
                          <a:pt x="1056" y="1174"/>
                          <a:pt x="1135" y="1096"/>
                        </a:cubicBezTo>
                        <a:cubicBezTo>
                          <a:pt x="1293" y="938"/>
                          <a:pt x="1293" y="686"/>
                          <a:pt x="1135" y="528"/>
                        </a:cubicBezTo>
                        <a:lnTo>
                          <a:pt x="725" y="119"/>
                        </a:lnTo>
                        <a:cubicBezTo>
                          <a:pt x="647" y="40"/>
                          <a:pt x="544" y="1"/>
                          <a:pt x="442" y="1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" name="Google Shape;1336;p54">
                    <a:extLst>
                      <a:ext uri="{FF2B5EF4-FFF2-40B4-BE49-F238E27FC236}">
                        <a16:creationId xmlns:a16="http://schemas.microsoft.com/office/drawing/2014/main" id="{3DAD776D-4820-3455-6CA4-5D942DB70BBF}"/>
                      </a:ext>
                    </a:extLst>
                  </p:cNvPr>
                  <p:cNvSpPr/>
                  <p:nvPr/>
                </p:nvSpPr>
                <p:spPr>
                  <a:xfrm>
                    <a:off x="-59974175" y="2415250"/>
                    <a:ext cx="35475" cy="20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9" h="820" extrusionOk="0">
                        <a:moveTo>
                          <a:pt x="442" y="0"/>
                        </a:moveTo>
                        <a:cubicBezTo>
                          <a:pt x="221" y="0"/>
                          <a:pt x="1" y="189"/>
                          <a:pt x="1" y="378"/>
                        </a:cubicBezTo>
                        <a:cubicBezTo>
                          <a:pt x="1" y="630"/>
                          <a:pt x="221" y="819"/>
                          <a:pt x="442" y="819"/>
                        </a:cubicBezTo>
                        <a:lnTo>
                          <a:pt x="1009" y="819"/>
                        </a:lnTo>
                        <a:cubicBezTo>
                          <a:pt x="1230" y="819"/>
                          <a:pt x="1387" y="630"/>
                          <a:pt x="1387" y="378"/>
                        </a:cubicBezTo>
                        <a:cubicBezTo>
                          <a:pt x="1419" y="189"/>
                          <a:pt x="1230" y="0"/>
                          <a:pt x="1009" y="0"/>
                        </a:cubicBezTo>
                        <a:close/>
                      </a:path>
                    </a:pathLst>
                  </a:custGeom>
                  <a:solidFill>
                    <a:srgbClr val="008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경기천년바탕 Regular" panose="02020503020101020101" pitchFamily="18" charset="-127"/>
                      <a:ea typeface="경기천년바탕 Regular" panose="02020503020101020101" pitchFamily="18" charset="-127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1" name="Google Shape;1337;p54">
                <a:extLst>
                  <a:ext uri="{FF2B5EF4-FFF2-40B4-BE49-F238E27FC236}">
                    <a16:creationId xmlns:a16="http://schemas.microsoft.com/office/drawing/2014/main" id="{67BE4075-2157-EA41-AF96-9E0F7B6D4886}"/>
                  </a:ext>
                </a:extLst>
              </p:cNvPr>
              <p:cNvSpPr/>
              <p:nvPr/>
            </p:nvSpPr>
            <p:spPr>
              <a:xfrm>
                <a:off x="4427087" y="2801452"/>
                <a:ext cx="401700" cy="401700"/>
              </a:xfrm>
              <a:prstGeom prst="ellipse">
                <a:avLst/>
              </a:prstGeom>
              <a:solidFill>
                <a:srgbClr val="008000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1338;p54">
              <a:extLst>
                <a:ext uri="{FF2B5EF4-FFF2-40B4-BE49-F238E27FC236}">
                  <a16:creationId xmlns:a16="http://schemas.microsoft.com/office/drawing/2014/main" id="{1BF7B5AE-E6AE-AB0D-A9F4-26F3DBF3CE56}"/>
                </a:ext>
              </a:extLst>
            </p:cNvPr>
            <p:cNvGrpSpPr/>
            <p:nvPr/>
          </p:nvGrpSpPr>
          <p:grpSpPr>
            <a:xfrm>
              <a:off x="4306545" y="3898223"/>
              <a:ext cx="530895" cy="632759"/>
              <a:chOff x="5704570" y="2446748"/>
              <a:chExt cx="530895" cy="632759"/>
            </a:xfrm>
          </p:grpSpPr>
          <p:grpSp>
            <p:nvGrpSpPr>
              <p:cNvPr id="46" name="Google Shape;1339;p54">
                <a:extLst>
                  <a:ext uri="{FF2B5EF4-FFF2-40B4-BE49-F238E27FC236}">
                    <a16:creationId xmlns:a16="http://schemas.microsoft.com/office/drawing/2014/main" id="{515EEAC5-C83F-F10E-9DBF-1DA65D880E7F}"/>
                  </a:ext>
                </a:extLst>
              </p:cNvPr>
              <p:cNvGrpSpPr/>
              <p:nvPr/>
            </p:nvGrpSpPr>
            <p:grpSpPr>
              <a:xfrm>
                <a:off x="5704570" y="2554986"/>
                <a:ext cx="530895" cy="524521"/>
                <a:chOff x="-65131525" y="1914325"/>
                <a:chExt cx="316650" cy="316625"/>
              </a:xfrm>
            </p:grpSpPr>
            <p:sp>
              <p:nvSpPr>
                <p:cNvPr id="48" name="Google Shape;1340;p54">
                  <a:extLst>
                    <a:ext uri="{FF2B5EF4-FFF2-40B4-BE49-F238E27FC236}">
                      <a16:creationId xmlns:a16="http://schemas.microsoft.com/office/drawing/2014/main" id="{C5558958-311C-76D3-98F4-94F2101A4326}"/>
                    </a:ext>
                  </a:extLst>
                </p:cNvPr>
                <p:cNvSpPr/>
                <p:nvPr/>
              </p:nvSpPr>
              <p:spPr>
                <a:xfrm>
                  <a:off x="-65024400" y="1949750"/>
                  <a:ext cx="103175" cy="24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7" h="9894" extrusionOk="0">
                      <a:moveTo>
                        <a:pt x="2048" y="1"/>
                      </a:moveTo>
                      <a:cubicBezTo>
                        <a:pt x="1859" y="1"/>
                        <a:pt x="1638" y="190"/>
                        <a:pt x="1638" y="379"/>
                      </a:cubicBezTo>
                      <a:lnTo>
                        <a:pt x="1638" y="851"/>
                      </a:lnTo>
                      <a:cubicBezTo>
                        <a:pt x="725" y="1040"/>
                        <a:pt x="0" y="1891"/>
                        <a:pt x="0" y="2868"/>
                      </a:cubicBezTo>
                      <a:cubicBezTo>
                        <a:pt x="0" y="3970"/>
                        <a:pt x="977" y="4632"/>
                        <a:pt x="1827" y="5262"/>
                      </a:cubicBezTo>
                      <a:cubicBezTo>
                        <a:pt x="2552" y="5829"/>
                        <a:pt x="3308" y="6333"/>
                        <a:pt x="3308" y="6995"/>
                      </a:cubicBezTo>
                      <a:cubicBezTo>
                        <a:pt x="3308" y="7656"/>
                        <a:pt x="2772" y="8255"/>
                        <a:pt x="2079" y="8255"/>
                      </a:cubicBezTo>
                      <a:cubicBezTo>
                        <a:pt x="1418" y="8255"/>
                        <a:pt x="851" y="7688"/>
                        <a:pt x="851" y="6995"/>
                      </a:cubicBezTo>
                      <a:cubicBezTo>
                        <a:pt x="851" y="6774"/>
                        <a:pt x="662" y="6617"/>
                        <a:pt x="441" y="6617"/>
                      </a:cubicBezTo>
                      <a:cubicBezTo>
                        <a:pt x="189" y="6617"/>
                        <a:pt x="32" y="6806"/>
                        <a:pt x="32" y="6995"/>
                      </a:cubicBezTo>
                      <a:cubicBezTo>
                        <a:pt x="32" y="7971"/>
                        <a:pt x="756" y="8854"/>
                        <a:pt x="1701" y="9011"/>
                      </a:cubicBezTo>
                      <a:lnTo>
                        <a:pt x="1701" y="9484"/>
                      </a:lnTo>
                      <a:cubicBezTo>
                        <a:pt x="1701" y="9704"/>
                        <a:pt x="1890" y="9893"/>
                        <a:pt x="2079" y="9893"/>
                      </a:cubicBezTo>
                      <a:cubicBezTo>
                        <a:pt x="2268" y="9893"/>
                        <a:pt x="2489" y="9704"/>
                        <a:pt x="2489" y="9484"/>
                      </a:cubicBezTo>
                      <a:lnTo>
                        <a:pt x="2489" y="9011"/>
                      </a:lnTo>
                      <a:cubicBezTo>
                        <a:pt x="3434" y="8791"/>
                        <a:pt x="4127" y="7971"/>
                        <a:pt x="4127" y="6995"/>
                      </a:cubicBezTo>
                      <a:cubicBezTo>
                        <a:pt x="4127" y="5892"/>
                        <a:pt x="3151" y="5231"/>
                        <a:pt x="2331" y="4600"/>
                      </a:cubicBezTo>
                      <a:cubicBezTo>
                        <a:pt x="1575" y="4033"/>
                        <a:pt x="819" y="3529"/>
                        <a:pt x="819" y="2868"/>
                      </a:cubicBezTo>
                      <a:cubicBezTo>
                        <a:pt x="788" y="2143"/>
                        <a:pt x="1386" y="1607"/>
                        <a:pt x="2048" y="1607"/>
                      </a:cubicBezTo>
                      <a:cubicBezTo>
                        <a:pt x="2709" y="1607"/>
                        <a:pt x="3277" y="2143"/>
                        <a:pt x="3277" y="2868"/>
                      </a:cubicBezTo>
                      <a:cubicBezTo>
                        <a:pt x="3277" y="3088"/>
                        <a:pt x="3466" y="3246"/>
                        <a:pt x="3686" y="3246"/>
                      </a:cubicBezTo>
                      <a:cubicBezTo>
                        <a:pt x="3938" y="3246"/>
                        <a:pt x="4096" y="3057"/>
                        <a:pt x="4096" y="2868"/>
                      </a:cubicBezTo>
                      <a:cubicBezTo>
                        <a:pt x="4096" y="1891"/>
                        <a:pt x="3371" y="1009"/>
                        <a:pt x="2426" y="851"/>
                      </a:cubicBezTo>
                      <a:lnTo>
                        <a:pt x="2426" y="379"/>
                      </a:lnTo>
                      <a:cubicBezTo>
                        <a:pt x="2426" y="158"/>
                        <a:pt x="2237" y="1"/>
                        <a:pt x="2048" y="1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1341;p54">
                  <a:extLst>
                    <a:ext uri="{FF2B5EF4-FFF2-40B4-BE49-F238E27FC236}">
                      <a16:creationId xmlns:a16="http://schemas.microsoft.com/office/drawing/2014/main" id="{40B2CC7F-55D2-C0EB-47A4-2242FF601E26}"/>
                    </a:ext>
                  </a:extLst>
                </p:cNvPr>
                <p:cNvSpPr/>
                <p:nvPr/>
              </p:nvSpPr>
              <p:spPr>
                <a:xfrm>
                  <a:off x="-65131525" y="1914325"/>
                  <a:ext cx="316650" cy="31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665" extrusionOk="0">
                      <a:moveTo>
                        <a:pt x="6333" y="819"/>
                      </a:moveTo>
                      <a:cubicBezTo>
                        <a:pt x="9357" y="819"/>
                        <a:pt x="11846" y="3308"/>
                        <a:pt x="11846" y="6332"/>
                      </a:cubicBezTo>
                      <a:cubicBezTo>
                        <a:pt x="11846" y="9357"/>
                        <a:pt x="9357" y="11846"/>
                        <a:pt x="6333" y="11846"/>
                      </a:cubicBezTo>
                      <a:cubicBezTo>
                        <a:pt x="3308" y="11846"/>
                        <a:pt x="819" y="9357"/>
                        <a:pt x="819" y="6332"/>
                      </a:cubicBezTo>
                      <a:cubicBezTo>
                        <a:pt x="819" y="3308"/>
                        <a:pt x="3308" y="819"/>
                        <a:pt x="6333" y="819"/>
                      </a:cubicBezTo>
                      <a:close/>
                      <a:moveTo>
                        <a:pt x="6333" y="0"/>
                      </a:moveTo>
                      <a:cubicBezTo>
                        <a:pt x="2836" y="0"/>
                        <a:pt x="0" y="2835"/>
                        <a:pt x="0" y="6332"/>
                      </a:cubicBezTo>
                      <a:cubicBezTo>
                        <a:pt x="0" y="9830"/>
                        <a:pt x="2836" y="12665"/>
                        <a:pt x="6333" y="12665"/>
                      </a:cubicBezTo>
                      <a:cubicBezTo>
                        <a:pt x="9830" y="12665"/>
                        <a:pt x="12665" y="9830"/>
                        <a:pt x="12665" y="6332"/>
                      </a:cubicBezTo>
                      <a:cubicBezTo>
                        <a:pt x="12665" y="2835"/>
                        <a:pt x="9830" y="0"/>
                        <a:pt x="6333" y="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" name="Google Shape;1342;p54">
                <a:extLst>
                  <a:ext uri="{FF2B5EF4-FFF2-40B4-BE49-F238E27FC236}">
                    <a16:creationId xmlns:a16="http://schemas.microsoft.com/office/drawing/2014/main" id="{01045025-C053-373C-A299-718A70E79B9A}"/>
                  </a:ext>
                </a:extLst>
              </p:cNvPr>
              <p:cNvSpPr/>
              <p:nvPr/>
            </p:nvSpPr>
            <p:spPr>
              <a:xfrm>
                <a:off x="5780254" y="2446748"/>
                <a:ext cx="401700" cy="401700"/>
              </a:xfrm>
              <a:prstGeom prst="ellipse">
                <a:avLst/>
              </a:prstGeom>
              <a:solidFill>
                <a:srgbClr val="008000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/>
                  <a:sym typeface="Arial"/>
                </a:endParaRPr>
              </a:p>
            </p:txBody>
          </p:sp>
        </p:grpSp>
        <p:cxnSp>
          <p:nvCxnSpPr>
            <p:cNvPr id="38" name="Google Shape;1343;p54">
              <a:extLst>
                <a:ext uri="{FF2B5EF4-FFF2-40B4-BE49-F238E27FC236}">
                  <a16:creationId xmlns:a16="http://schemas.microsoft.com/office/drawing/2014/main" id="{8D883E5B-5810-D19A-31C0-805B49F09009}"/>
                </a:ext>
              </a:extLst>
            </p:cNvPr>
            <p:cNvCxnSpPr/>
            <p:nvPr/>
          </p:nvCxnSpPr>
          <p:spPr>
            <a:xfrm>
              <a:off x="5017679" y="2093653"/>
              <a:ext cx="322200" cy="0"/>
            </a:xfrm>
            <a:prstGeom prst="straightConnector1">
              <a:avLst/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9" name="Google Shape;1344;p54">
              <a:extLst>
                <a:ext uri="{FF2B5EF4-FFF2-40B4-BE49-F238E27FC236}">
                  <a16:creationId xmlns:a16="http://schemas.microsoft.com/office/drawing/2014/main" id="{06AFF667-0407-977D-04B8-6581BBCEDF0E}"/>
                </a:ext>
              </a:extLst>
            </p:cNvPr>
            <p:cNvCxnSpPr/>
            <p:nvPr/>
          </p:nvCxnSpPr>
          <p:spPr>
            <a:xfrm>
              <a:off x="5069373" y="3555463"/>
              <a:ext cx="322200" cy="0"/>
            </a:xfrm>
            <a:prstGeom prst="straightConnector1">
              <a:avLst/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0" name="Google Shape;1345;p54">
              <a:extLst>
                <a:ext uri="{FF2B5EF4-FFF2-40B4-BE49-F238E27FC236}">
                  <a16:creationId xmlns:a16="http://schemas.microsoft.com/office/drawing/2014/main" id="{38A6744D-E050-5D6A-D6E3-7C0E710DF938}"/>
                </a:ext>
              </a:extLst>
            </p:cNvPr>
            <p:cNvCxnSpPr/>
            <p:nvPr/>
          </p:nvCxnSpPr>
          <p:spPr>
            <a:xfrm rot="10800000">
              <a:off x="3780316" y="2898161"/>
              <a:ext cx="275700" cy="0"/>
            </a:xfrm>
            <a:prstGeom prst="straightConnector1">
              <a:avLst/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1" name="Google Shape;1346;p54">
              <a:extLst>
                <a:ext uri="{FF2B5EF4-FFF2-40B4-BE49-F238E27FC236}">
                  <a16:creationId xmlns:a16="http://schemas.microsoft.com/office/drawing/2014/main" id="{1FFB91FA-798F-453A-1056-0B5163D39CC7}"/>
                </a:ext>
              </a:extLst>
            </p:cNvPr>
            <p:cNvCxnSpPr/>
            <p:nvPr/>
          </p:nvCxnSpPr>
          <p:spPr>
            <a:xfrm rot="10800000">
              <a:off x="3821352" y="4286646"/>
              <a:ext cx="275700" cy="0"/>
            </a:xfrm>
            <a:prstGeom prst="straightConnector1">
              <a:avLst/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5659026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A99A8"/>
        </a:solidFill>
        <a:ln>
          <a:noFill/>
        </a:ln>
      </a:spPr>
      <a:bodyPr rtlCol="0" anchor="ctr"/>
      <a:lstStyle>
        <a:defPPr algn="ctr">
          <a:defRPr sz="1300" dirty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28726</TotalTime>
  <Words>2155</Words>
  <Application>Microsoft Office PowerPoint</Application>
  <PresentationFormat>와이드스크린</PresentationFormat>
  <Paragraphs>242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47" baseType="lpstr">
      <vt:lpstr>Raleway Medium</vt:lpstr>
      <vt:lpstr>맑은 고딕</vt:lpstr>
      <vt:lpstr>Open Sans</vt:lpstr>
      <vt:lpstr>HY헤드라인M</vt:lpstr>
      <vt:lpstr>경기천년바탕 Regular</vt:lpstr>
      <vt:lpstr>Bebas Neue</vt:lpstr>
      <vt:lpstr>Calibri</vt:lpstr>
      <vt:lpstr>Wingdings</vt:lpstr>
      <vt:lpstr>ADLaM Display</vt:lpstr>
      <vt:lpstr>Arial</vt:lpstr>
      <vt:lpstr>나눔스퀘어</vt:lpstr>
      <vt:lpstr>경기천년제목 Bold</vt:lpstr>
      <vt:lpstr>경기천년제목 Medium</vt:lpstr>
      <vt:lpstr>Calibri Light</vt:lpstr>
      <vt:lpstr>경기천년바탕 Bold</vt:lpstr>
      <vt:lpstr>Office 테마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Kyonggi Univ.</dc:creator>
  <cp:lastModifiedBy>PC</cp:lastModifiedBy>
  <cp:revision>1945</cp:revision>
  <cp:lastPrinted>2023-10-02T12:31:11Z</cp:lastPrinted>
  <dcterms:created xsi:type="dcterms:W3CDTF">2016-12-07T05:17:00Z</dcterms:created>
  <dcterms:modified xsi:type="dcterms:W3CDTF">2023-10-03T07:46:41Z</dcterms:modified>
</cp:coreProperties>
</file>